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610" r:id="rId3"/>
    <p:sldId id="649" r:id="rId4"/>
    <p:sldId id="650" r:id="rId5"/>
    <p:sldId id="632" r:id="rId6"/>
    <p:sldId id="609" r:id="rId7"/>
    <p:sldId id="623" r:id="rId8"/>
    <p:sldId id="612" r:id="rId9"/>
    <p:sldId id="271" r:id="rId10"/>
    <p:sldId id="258" r:id="rId11"/>
    <p:sldId id="613" r:id="rId12"/>
    <p:sldId id="614" r:id="rId13"/>
    <p:sldId id="651" r:id="rId14"/>
    <p:sldId id="257" r:id="rId15"/>
    <p:sldId id="652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653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633" r:id="rId41"/>
    <p:sldId id="622" r:id="rId42"/>
    <p:sldId id="625" r:id="rId43"/>
    <p:sldId id="626" r:id="rId44"/>
    <p:sldId id="654" r:id="rId45"/>
    <p:sldId id="655" r:id="rId46"/>
    <p:sldId id="62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0" autoAdjust="0"/>
    <p:restoredTop sz="95342" autoAdjust="0"/>
  </p:normalViewPr>
  <p:slideViewPr>
    <p:cSldViewPr snapToGrid="0" snapToObjects="1">
      <p:cViewPr varScale="1">
        <p:scale>
          <a:sx n="121" d="100"/>
          <a:sy n="121" d="100"/>
        </p:scale>
        <p:origin x="56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26B4-5EFE-4A48-A742-8B1A2420BA72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EB120-B9D5-2A4A-8056-228CBE61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5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4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d9fadb608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cd9fadb608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d9fadb608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cd9fadb608_0_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cd9fadb608_0_4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d9fadb608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cd9fadb60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d9fadb608_0_4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cd9fadb608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d9fadb608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cd9fadb60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d9fadb608_0_4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cd9fadb608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d9fadb608_0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cd9fadb608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d9fadb608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cd9fadb60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d9fadb608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cd9fadb608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d9fadb608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cd9fadb608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d9fadb608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cd9fadb608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d9fadb608_0_5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d9fadb608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d9fadb608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cd9fadb60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d9fadb608_0_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cd9fadb608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d9fadb608_0_5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2cd9fadb608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d9fadb608_0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cd9fadb608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d9fadb608_0_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cd9fadb608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d9fadb608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cd9fadb608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d9fadb608_0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cd9fadb608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d9fadb608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cd9fadb608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d9fadb608_0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cd9fadb6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d9fadb608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cd9fadb608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d9fadb608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d9fadb60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d9fadb608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cd9fadb608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d9fadb60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cd9fadb608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first I want to pause and reiterate why this basic science that does the work of linking new diseases to genes is so important. In my own life as a CF patient, I’ve been able to witness the direct impact of knowing precisely how a congential disease is affecting the patients on a genetic and molecular level. CFTR, the causative gene for Cystic Fibrosis, was found in 1989, and we eventually learned that it encodes a chloride channel whose malfunction causes the thick mucus that is the hallmark of this disease. This understanding has been critical to a majority of the treatments that I use every day. And that’s why </a:t>
            </a:r>
            <a:endParaRPr/>
          </a:p>
        </p:txBody>
      </p:sp>
      <p:sp>
        <p:nvSpPr>
          <p:cNvPr id="152" name="Google Shape;152;g2cd9fadb608_0_3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d9fadb608_0_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d9fadb608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d9fadb608_0_3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cd9fadb608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98988"/>
            <a:ext cx="2844800" cy="365125"/>
          </a:xfrm>
        </p:spPr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2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1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3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355" y="167301"/>
            <a:ext cx="9206579" cy="433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39858"/>
            <a:ext cx="10972800" cy="508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660B8C7-8D71-9344-9D3D-63100CE173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2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forwindows.org/" TargetMode="External"/><Relationship Id="rId2" Type="http://schemas.openxmlformats.org/officeDocument/2006/relationships/hyperlink" Target="https://james-lawlor.github.io/biotrain-202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studio.com/products/rstudio/download/#download" TargetMode="External"/><Relationship Id="rId4" Type="http://schemas.openxmlformats.org/officeDocument/2006/relationships/hyperlink" Target="https://cran.rstudi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jpg"/><Relationship Id="rId4" Type="http://schemas.openxmlformats.org/officeDocument/2006/relationships/image" Target="../media/image4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james-lawlor.github.io/biotrain-2024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HudsonAlpha </a:t>
            </a:r>
            <a:r>
              <a:rPr lang="en-US" sz="3600" dirty="0" err="1"/>
              <a:t>BioTrain</a:t>
            </a:r>
            <a:r>
              <a:rPr lang="en-US" sz="3600" dirty="0"/>
              <a:t> Computational Bootcamp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B555D-EE81-F34C-8592-AA391A6E63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6811" y="47803"/>
            <a:ext cx="5375384" cy="61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3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D6EE-92F4-2A4F-889D-87A21816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0D7C0-BF67-0643-985F-8B74EF47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terms “</a:t>
            </a:r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” and “</a:t>
            </a:r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” are often used interchangeably: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: Software tools, databases, visualization methods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: Data analysis, algorithm development, mathematical modeling</a:t>
            </a:r>
          </a:p>
          <a:p>
            <a:r>
              <a:rPr lang="en-US" dirty="0"/>
              <a:t>Other terms for the intersection of biology / math / computer science:</a:t>
            </a:r>
          </a:p>
          <a:p>
            <a:pPr marL="457200" lvl="1" indent="0">
              <a:buNone/>
            </a:pPr>
            <a:r>
              <a:rPr lang="en-US" sz="2400" dirty="0"/>
              <a:t>Data Science, Systems Biology, Statistical Biology, Biostatistics, Genomics (implicit), _____omics, Clinical Informatics,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C2BE-D49B-894A-9941-D941EC06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2BBF-18CF-5B4A-8867-0D75F86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bottom 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3279-27D0-5243-BECA-C179C584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Computational skills are increasingly critical for biology &amp; many other fields</a:t>
            </a:r>
          </a:p>
          <a:p>
            <a:r>
              <a:rPr lang="en-US" sz="4400" dirty="0"/>
              <a:t>Hands-on experience is a </a:t>
            </a:r>
            <a:r>
              <a:rPr lang="en-US" sz="4400" dirty="0">
                <a:solidFill>
                  <a:srgbClr val="0070C0"/>
                </a:solidFill>
              </a:rPr>
              <a:t>huge</a:t>
            </a:r>
            <a:r>
              <a:rPr lang="en-US" sz="4400" dirty="0"/>
              <a:t> first step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1E2B6-D13F-3E43-BCF9-56DD7EF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d9fadb608_0_315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2cd9fadb608_0_315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100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2cd9fadb608_0_315"/>
          <p:cNvSpPr/>
          <p:nvPr/>
        </p:nvSpPr>
        <p:spPr>
          <a:xfrm rot="-5400000">
            <a:off x="-159639" y="2659372"/>
            <a:ext cx="4355700" cy="40407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g2cd9fadb608_0_315" descr="Sample being pipetted into a petri dish"/>
          <p:cNvPicPr preferRelativeResize="0"/>
          <p:nvPr/>
        </p:nvPicPr>
        <p:blipFill rotWithShape="1">
          <a:blip r:embed="rId3">
            <a:alphaModFix/>
          </a:blip>
          <a:srcRect l="1129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cd9fadb608_0_315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2cd9fadb608_0_315"/>
          <p:cNvSpPr txBox="1">
            <a:spLocks noGrp="1"/>
          </p:cNvSpPr>
          <p:nvPr>
            <p:ph type="ctrTitle"/>
          </p:nvPr>
        </p:nvSpPr>
        <p:spPr>
          <a:xfrm>
            <a:off x="534473" y="2950387"/>
            <a:ext cx="3052200" cy="3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FFFFFF"/>
                </a:solidFill>
              </a:rPr>
              <a:t>Solving Neurodevelopmental Disorders</a:t>
            </a:r>
            <a:endParaRPr/>
          </a:p>
        </p:txBody>
      </p:sp>
      <p:sp>
        <p:nvSpPr>
          <p:cNvPr id="94" name="Google Shape;94;g2cd9fadb608_0_315"/>
          <p:cNvSpPr txBox="1">
            <a:spLocks noGrp="1"/>
          </p:cNvSpPr>
          <p:nvPr>
            <p:ph type="subTitle" idx="1"/>
          </p:nvPr>
        </p:nvSpPr>
        <p:spPr>
          <a:xfrm>
            <a:off x="379141" y="743803"/>
            <a:ext cx="3652800" cy="1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James Lawlor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Computational Biologist: Greg Cooper Lab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 err="1">
                <a:solidFill>
                  <a:srgbClr val="FFFFFF"/>
                </a:solidFill>
              </a:rPr>
              <a:t>Biotrain</a:t>
            </a:r>
            <a:r>
              <a:rPr lang="en-US" sz="1600" dirty="0">
                <a:solidFill>
                  <a:srgbClr val="FFFFFF"/>
                </a:solidFill>
              </a:rPr>
              <a:t> Bootcamp 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May 29-30, 2024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d9fadb608_0_3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cd9fadb608_0_325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cd9fadb608_0_325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cd9fadb608_0_325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cd9fadb608_0_325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cd9fadb608_0_325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cd9fadb608_0_325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Greg Cooper Lab</a:t>
            </a:r>
            <a:endParaRPr/>
          </a:p>
        </p:txBody>
      </p:sp>
      <p:pic>
        <p:nvPicPr>
          <p:cNvPr id="106" name="Google Shape;106;g2cd9fadb608_0_3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6215" y="-281888"/>
            <a:ext cx="2405053" cy="17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cd9fadb608_0_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7345" y="43563"/>
            <a:ext cx="2216264" cy="106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cd9fadb608_0_3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391" y="234069"/>
            <a:ext cx="2998700" cy="6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cd9fadb608_0_325"/>
          <p:cNvSpPr txBox="1">
            <a:spLocks noGrp="1"/>
          </p:cNvSpPr>
          <p:nvPr>
            <p:ph type="body" idx="1"/>
          </p:nvPr>
        </p:nvSpPr>
        <p:spPr>
          <a:xfrm>
            <a:off x="4905052" y="4665824"/>
            <a:ext cx="64839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Goal: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Identify genetic causes of neurodevelopmental diseases </a:t>
            </a:r>
            <a:endParaRPr/>
          </a:p>
        </p:txBody>
      </p:sp>
      <p:pic>
        <p:nvPicPr>
          <p:cNvPr id="110" name="Google Shape;110;g2cd9fadb608_0_3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182" y="5829282"/>
            <a:ext cx="2277221" cy="87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cd9fadb608_0_325" descr="A group of people standing togeth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71780" y="1217574"/>
            <a:ext cx="5565017" cy="377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d9fadb608_0_3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cd9fadb608_0_341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cd9fadb608_0_341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cd9fadb608_0_341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d9fadb608_0_341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cd9fadb608_0_341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cd9fadb608_0_341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Me</a:t>
            </a:r>
            <a:endParaRPr/>
          </a:p>
        </p:txBody>
      </p:sp>
      <p:sp>
        <p:nvSpPr>
          <p:cNvPr id="123" name="Google Shape;123;g2cd9fadb608_0_341"/>
          <p:cNvSpPr txBox="1">
            <a:spLocks noGrp="1"/>
          </p:cNvSpPr>
          <p:nvPr>
            <p:ph type="body" idx="1"/>
          </p:nvPr>
        </p:nvSpPr>
        <p:spPr>
          <a:xfrm>
            <a:off x="4535967" y="335562"/>
            <a:ext cx="7158000" cy="6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Background: Maryland -&gt; Guntersville -&gt; Huntsville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Undergrad: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Snead State CC (Boaz, AL): A.S. – Chemistry (2006-2008)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UAH: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B.S. Chemistry (ACS Biochemistry Track) &amp; Mathematics (2008-2011)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grad classes + tutoring (2012)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Bonus: UAH Concert &amp; Chamber Choir: 2008-2012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M.S Modeling &amp; Simulation (CS dept): 2014-2017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Thesis: Using machine learning models to predict enhancers of CFTR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d9fadb608_0_3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cd9fadb608_0_352"/>
          <p:cNvSpPr txBox="1">
            <a:spLocks noGrp="1"/>
          </p:cNvSpPr>
          <p:nvPr>
            <p:ph type="title"/>
          </p:nvPr>
        </p:nvSpPr>
        <p:spPr>
          <a:xfrm>
            <a:off x="1133515" y="715379"/>
            <a:ext cx="101763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Neurodevelopmental Disorders (NDD)s</a:t>
            </a:r>
            <a:endParaRPr/>
          </a:p>
        </p:txBody>
      </p:sp>
      <p:sp>
        <p:nvSpPr>
          <p:cNvPr id="130" name="Google Shape;130;g2cd9fadb608_0_352"/>
          <p:cNvSpPr/>
          <p:nvPr/>
        </p:nvSpPr>
        <p:spPr>
          <a:xfrm>
            <a:off x="0" y="6401962"/>
            <a:ext cx="12192000" cy="461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cd9fadb608_0_352"/>
          <p:cNvSpPr/>
          <p:nvPr/>
        </p:nvSpPr>
        <p:spPr>
          <a:xfrm>
            <a:off x="0" y="6401962"/>
            <a:ext cx="4076700" cy="464400"/>
          </a:xfrm>
          <a:prstGeom prst="rect">
            <a:avLst/>
          </a:prstGeom>
          <a:gradFill>
            <a:gsLst>
              <a:gs pos="0">
                <a:srgbClr val="000000">
                  <a:alpha val="45882"/>
                </a:srgbClr>
              </a:gs>
              <a:gs pos="99000">
                <a:schemeClr val="accent1"/>
              </a:gs>
              <a:gs pos="100000">
                <a:schemeClr val="accent1"/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cd9fadb608_0_352"/>
          <p:cNvSpPr/>
          <p:nvPr/>
        </p:nvSpPr>
        <p:spPr>
          <a:xfrm>
            <a:off x="882334" y="1687132"/>
            <a:ext cx="96168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Seizures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Developmental Delay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Intellectual Disability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Disorders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Limb and Facial Differences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cd9fadb608_0_352" descr="IMG_1107"/>
          <p:cNvSpPr/>
          <p:nvPr/>
        </p:nvSpPr>
        <p:spPr>
          <a:xfrm>
            <a:off x="5943600" y="1089338"/>
            <a:ext cx="2492100" cy="24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2cd9fadb608_0_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3733" y="1687132"/>
            <a:ext cx="7772402" cy="442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d9fadb608_0_3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2cd9fadb608_0_362" descr="A close-up of a docum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457" r="11022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 extrusionOk="0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1" name="Google Shape;141;g2cd9fadb608_0_362" descr="https://s3.amazonaws.com/hudsonalpha/wp-content/uploads/2018/01/03084512/tiana-2.jpg"/>
          <p:cNvPicPr preferRelativeResize="0"/>
          <p:nvPr/>
        </p:nvPicPr>
        <p:blipFill rotWithShape="1">
          <a:blip r:embed="rId4">
            <a:alphaModFix/>
          </a:blip>
          <a:srcRect b="9272"/>
          <a:stretch/>
        </p:blipFill>
        <p:spPr>
          <a:xfrm>
            <a:off x="5374639" y="2663706"/>
            <a:ext cx="4626927" cy="4197911"/>
          </a:xfrm>
          <a:custGeom>
            <a:avLst/>
            <a:gdLst/>
            <a:ahLst/>
            <a:cxnLst/>
            <a:rect l="l" t="t" r="r" b="b"/>
            <a:pathLst>
              <a:path w="4626927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626927" y="0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2" name="Google Shape;142;g2cd9fadb608_0_362"/>
          <p:cNvSpPr/>
          <p:nvPr/>
        </p:nvSpPr>
        <p:spPr>
          <a:xfrm rot="10800000" flipH="1">
            <a:off x="1" y="2660091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 extrusionOk="0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cd9fadb608_0_362"/>
          <p:cNvSpPr txBox="1">
            <a:spLocks noGrp="1"/>
          </p:cNvSpPr>
          <p:nvPr>
            <p:ph type="title"/>
          </p:nvPr>
        </p:nvSpPr>
        <p:spPr>
          <a:xfrm>
            <a:off x="682388" y="3098042"/>
            <a:ext cx="5309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Why?</a:t>
            </a:r>
            <a:endParaRPr/>
          </a:p>
        </p:txBody>
      </p:sp>
      <p:pic>
        <p:nvPicPr>
          <p:cNvPr id="144" name="Google Shape;144;g2cd9fadb608_0_362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5687"/>
          <a:stretch/>
        </p:blipFill>
        <p:spPr>
          <a:xfrm>
            <a:off x="4675537" y="-1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 extrusionOk="0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5" name="Google Shape;145;g2cd9fadb608_0_362" descr="Epidiolex: Side Effects, Dosage &amp; Uses - Drugs.com"/>
          <p:cNvPicPr preferRelativeResize="0"/>
          <p:nvPr/>
        </p:nvPicPr>
        <p:blipFill rotWithShape="1">
          <a:blip r:embed="rId6">
            <a:alphaModFix/>
          </a:blip>
          <a:srcRect t="4274" b="4964"/>
          <a:stretch/>
        </p:blipFill>
        <p:spPr>
          <a:xfrm>
            <a:off x="2280734" y="2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 extrusionOk="0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6" name="Google Shape;146;g2cd9fadb608_0_362" descr="A person in a white shi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2226" r="4228" b="10"/>
          <a:stretch/>
        </p:blipFill>
        <p:spPr>
          <a:xfrm>
            <a:off x="3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 extrusionOk="0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7" name="Google Shape;147;g2cd9fadb608_0_362"/>
          <p:cNvSpPr txBox="1">
            <a:spLocks noGrp="1"/>
          </p:cNvSpPr>
          <p:nvPr>
            <p:ph type="body" idx="1"/>
          </p:nvPr>
        </p:nvSpPr>
        <p:spPr>
          <a:xfrm>
            <a:off x="682388" y="3951027"/>
            <a:ext cx="4746900" cy="2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Genomic Diagnoses can: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End family’s “diagnostic Odyssey”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Increase access to services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Inform treatments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Link disease (symptoms) to specific gene(s)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 b="1">
                <a:solidFill>
                  <a:srgbClr val="FFFFFF"/>
                </a:solidFill>
              </a:rPr>
              <a:t>First step to learn disease biology</a:t>
            </a:r>
            <a:endParaRPr/>
          </a:p>
        </p:txBody>
      </p:sp>
      <p:pic>
        <p:nvPicPr>
          <p:cNvPr id="148" name="Google Shape;148;g2cd9fadb608_0_362" descr="Image result for hudsonalpha anna brooke"/>
          <p:cNvPicPr preferRelativeResize="0"/>
          <p:nvPr/>
        </p:nvPicPr>
        <p:blipFill rotWithShape="1">
          <a:blip r:embed="rId8">
            <a:alphaModFix/>
          </a:blip>
          <a:srcRect l="9758" r="41052"/>
          <a:stretch/>
        </p:blipFill>
        <p:spPr>
          <a:xfrm>
            <a:off x="8264962" y="2660089"/>
            <a:ext cx="3927039" cy="4197911"/>
          </a:xfrm>
          <a:custGeom>
            <a:avLst/>
            <a:gdLst/>
            <a:ahLst/>
            <a:cxnLst/>
            <a:rect l="l" t="t" r="r" b="b"/>
            <a:pathLst>
              <a:path w="3927039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3927039" y="0"/>
                </a:lnTo>
                <a:lnTo>
                  <a:pt x="3927039" y="4194293"/>
                </a:lnTo>
                <a:lnTo>
                  <a:pt x="2683462" y="4194293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d9fadb608_0_3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cd9fadb608_0_375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d9fadb608_0_375"/>
          <p:cNvSpPr/>
          <p:nvPr/>
        </p:nvSpPr>
        <p:spPr>
          <a:xfrm rot="-5400000">
            <a:off x="5305950" y="-5310589"/>
            <a:ext cx="15801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9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cd9fadb608_0_375"/>
          <p:cNvSpPr/>
          <p:nvPr/>
        </p:nvSpPr>
        <p:spPr>
          <a:xfrm>
            <a:off x="3825434" y="0"/>
            <a:ext cx="4303500" cy="1575600"/>
          </a:xfrm>
          <a:prstGeom prst="rect">
            <a:avLst/>
          </a:prstGeom>
          <a:gradFill>
            <a:gsLst>
              <a:gs pos="0">
                <a:srgbClr val="4472C4">
                  <a:alpha val="71764"/>
                </a:srgbClr>
              </a:gs>
              <a:gs pos="74000">
                <a:srgbClr val="1F3864">
                  <a:alpha val="0"/>
                </a:srgbClr>
              </a:gs>
              <a:gs pos="100000">
                <a:srgbClr val="1F3864">
                  <a:alpha val="0"/>
                </a:srgbClr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cd9fadb608_0_375"/>
          <p:cNvSpPr txBox="1">
            <a:spLocks noGrp="1"/>
          </p:cNvSpPr>
          <p:nvPr>
            <p:ph type="title"/>
          </p:nvPr>
        </p:nvSpPr>
        <p:spPr>
          <a:xfrm>
            <a:off x="699715" y="288404"/>
            <a:ext cx="7170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Calibri"/>
              <a:buNone/>
            </a:pPr>
            <a:r>
              <a:rPr lang="en-US" sz="3100">
                <a:solidFill>
                  <a:srgbClr val="FFFFFF"/>
                </a:solidFill>
              </a:rPr>
              <a:t>Disease-gene relationships are critical to scientific advancement &amp; treatment</a:t>
            </a:r>
            <a:endParaRPr/>
          </a:p>
        </p:txBody>
      </p:sp>
      <p:pic>
        <p:nvPicPr>
          <p:cNvPr id="159" name="Google Shape;159;g2cd9fadb608_0_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55" y="2449281"/>
            <a:ext cx="2680497" cy="352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cd9fadb608_0_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8856" y="2613324"/>
            <a:ext cx="3238708" cy="320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cd9fadb608_0_3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7926" y="3176381"/>
            <a:ext cx="3238707" cy="207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cd9fadb608_0_375"/>
          <p:cNvSpPr txBox="1">
            <a:spLocks noGrp="1"/>
          </p:cNvSpPr>
          <p:nvPr>
            <p:ph type="sldNum" idx="12"/>
          </p:nvPr>
        </p:nvSpPr>
        <p:spPr>
          <a:xfrm>
            <a:off x="11704320" y="6452940"/>
            <a:ext cx="44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63" name="Google Shape;163;g2cd9fadb608_0_375"/>
          <p:cNvSpPr txBox="1"/>
          <p:nvPr/>
        </p:nvSpPr>
        <p:spPr>
          <a:xfrm>
            <a:off x="1449659" y="1920631"/>
            <a:ext cx="11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1989</a:t>
            </a:r>
            <a:endParaRPr/>
          </a:p>
        </p:txBody>
      </p:sp>
      <p:sp>
        <p:nvSpPr>
          <p:cNvPr id="164" name="Google Shape;164;g2cd9fadb608_0_375"/>
          <p:cNvSpPr txBox="1"/>
          <p:nvPr/>
        </p:nvSpPr>
        <p:spPr>
          <a:xfrm>
            <a:off x="5145294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1990s-2000s</a:t>
            </a:r>
            <a:endParaRPr/>
          </a:p>
        </p:txBody>
      </p:sp>
      <p:sp>
        <p:nvSpPr>
          <p:cNvPr id="165" name="Google Shape;165;g2cd9fadb608_0_375"/>
          <p:cNvSpPr txBox="1"/>
          <p:nvPr/>
        </p:nvSpPr>
        <p:spPr>
          <a:xfrm>
            <a:off x="9252659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d9fadb608_0_3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cd9fadb608_0_39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cd9fadb608_0_39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cd9fadb608_0_39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2cd9fadb608_0_391" descr="Genetic variants between two peopl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78944" y="457200"/>
            <a:ext cx="60342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B331-2C65-154F-AF2B-A1504B6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BB7E1-3CA7-5647-B244-CADEBD40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dirty="0">
                <a:hlinkClick r:id="rId2"/>
              </a:rPr>
              <a:t>https://james-lawlor.github.io/biotrain-2023/</a:t>
            </a:r>
            <a:br>
              <a:rPr lang="en-US" sz="4400" dirty="0"/>
            </a:b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Setup Bash (</a:t>
            </a:r>
            <a:r>
              <a:rPr lang="en-US" sz="4400" dirty="0">
                <a:solidFill>
                  <a:srgbClr val="FF0000"/>
                </a:solidFill>
              </a:rPr>
              <a:t>FOR TODAY</a:t>
            </a:r>
            <a:r>
              <a:rPr lang="en-US" sz="4400" dirty="0"/>
              <a:t>)</a:t>
            </a:r>
          </a:p>
          <a:p>
            <a:pPr marL="1143000" lvl="1" indent="-742950"/>
            <a:r>
              <a:rPr lang="en-US" sz="4000" dirty="0"/>
              <a:t>(Windows) Download Git BASH  </a:t>
            </a:r>
            <a:r>
              <a:rPr lang="en-US" sz="4000" dirty="0">
                <a:hlinkClick r:id="rId3"/>
              </a:rPr>
              <a:t>http://www.gitforwindows.org</a:t>
            </a:r>
            <a:endParaRPr lang="en-US" sz="4000" dirty="0"/>
          </a:p>
          <a:p>
            <a:pPr marL="1143000" lvl="1" indent="-742950"/>
            <a:r>
              <a:rPr lang="en-US" sz="4000" dirty="0"/>
              <a:t>(Mac)  Included. Open the “Terminal” application. Type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sz="4000" dirty="0"/>
              <a:t> and hit enter.</a:t>
            </a:r>
          </a:p>
          <a:p>
            <a:pPr marL="742950" indent="-742950">
              <a:buFont typeface="Arial"/>
              <a:buAutoNum type="arabicPeriod"/>
            </a:pPr>
            <a:r>
              <a:rPr lang="en-US" sz="4400" dirty="0"/>
              <a:t>We will walk through data download together as a group using commands from </a:t>
            </a:r>
            <a:r>
              <a:rPr lang="en-US" sz="4400" dirty="0" err="1"/>
              <a:t>james-lawlor.github.io</a:t>
            </a:r>
            <a:endParaRPr lang="en-US" sz="4400" b="1" dirty="0"/>
          </a:p>
          <a:p>
            <a:pPr marL="742950" indent="-742950">
              <a:buFont typeface="Arial"/>
              <a:buAutoNum type="arabicPeriod"/>
            </a:pPr>
            <a:r>
              <a:rPr lang="en-US" sz="4400" dirty="0"/>
              <a:t>Install R (</a:t>
            </a:r>
            <a:r>
              <a:rPr lang="en-US" sz="4400" dirty="0">
                <a:solidFill>
                  <a:srgbClr val="FF0000"/>
                </a:solidFill>
              </a:rPr>
              <a:t>FOR TOMORROW</a:t>
            </a:r>
            <a:r>
              <a:rPr lang="en-US" sz="4400" dirty="0"/>
              <a:t>)</a:t>
            </a:r>
            <a:br>
              <a:rPr lang="en-US" sz="4400" dirty="0"/>
            </a:br>
            <a:r>
              <a:rPr lang="en-US" sz="4400" dirty="0">
                <a:hlinkClick r:id="rId4"/>
              </a:rPr>
              <a:t>https://cran.rstudio.com/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Install RStudio Desktop</a:t>
            </a:r>
            <a:br>
              <a:rPr lang="en-US" sz="4400" dirty="0"/>
            </a:br>
            <a:r>
              <a:rPr lang="en-US" sz="4400" dirty="0">
                <a:hlinkClick r:id="rId5"/>
              </a:rPr>
              <a:t>https://www.rstudio.com/products/rstudio/download/#download</a:t>
            </a:r>
            <a:endParaRPr lang="en-US" sz="4400" dirty="0"/>
          </a:p>
          <a:p>
            <a:pPr marL="742950" indent="-742950">
              <a:buAutoNum type="arabicPeriod"/>
            </a:pP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901F-5E3F-8F42-915F-C555C371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d9fadb608_0_3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cd9fadb608_0_399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cd9fadb608_0_399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cd9fadb608_0_399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cd9fadb608_0_399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Best-understood variants alter proteins</a:t>
            </a:r>
            <a:endParaRPr/>
          </a:p>
        </p:txBody>
      </p:sp>
      <p:pic>
        <p:nvPicPr>
          <p:cNvPr id="184" name="Google Shape;184;g2cd9fadb608_0_399" descr="http://1.bp.blogspot.com/-er3OineNm30/VG8YCNwwxqI/AAAAAAAAAIU/tgegmCZMufA/s1600/figure_08_17_label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3629" y="1966293"/>
            <a:ext cx="8244739" cy="445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cd9fadb608_0_399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d9fadb608_0_4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cd9fadb608_0_409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cd9fadb608_0_409"/>
          <p:cNvSpPr/>
          <p:nvPr/>
        </p:nvSpPr>
        <p:spPr>
          <a:xfrm rot="-5400000">
            <a:off x="-158549" y="2660421"/>
            <a:ext cx="4355700" cy="40386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cd9fadb608_0_409"/>
          <p:cNvSpPr/>
          <p:nvPr/>
        </p:nvSpPr>
        <p:spPr>
          <a:xfrm rot="-5400000" flipH="1">
            <a:off x="-1180946" y="1638150"/>
            <a:ext cx="6857700" cy="35814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cd9fadb608_0_409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cd9fadb608_0_409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900" cy="3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Structural Variants Cause Many NDDs</a:t>
            </a:r>
            <a:endParaRPr/>
          </a:p>
        </p:txBody>
      </p:sp>
      <p:pic>
        <p:nvPicPr>
          <p:cNvPr id="196" name="Google Shape;196;g2cd9fadb608_0_409" descr="Fig. 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46086" y="467208"/>
            <a:ext cx="5938500" cy="59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cd9fadb608_0_409"/>
          <p:cNvSpPr txBox="1"/>
          <p:nvPr/>
        </p:nvSpPr>
        <p:spPr>
          <a:xfrm>
            <a:off x="328882" y="6211669"/>
            <a:ext cx="652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Balachandran, P., Beck, C.R. (2020)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d9fadb608_0_4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cd9fadb608_0_420"/>
          <p:cNvSpPr/>
          <p:nvPr/>
        </p:nvSpPr>
        <p:spPr>
          <a:xfrm rot="10800000" flipH="1">
            <a:off x="0" y="108"/>
            <a:ext cx="12192000" cy="452250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  <a:gs pos="100000">
                <a:srgbClr val="000000"/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cd9fadb608_0_420"/>
          <p:cNvSpPr/>
          <p:nvPr/>
        </p:nvSpPr>
        <p:spPr>
          <a:xfrm flipH="1">
            <a:off x="8168398" y="5"/>
            <a:ext cx="4023600" cy="45225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2F5496"/>
              </a:gs>
            </a:gsLst>
            <a:lin ang="660013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cd9fadb608_0_420"/>
          <p:cNvSpPr/>
          <p:nvPr/>
        </p:nvSpPr>
        <p:spPr>
          <a:xfrm rot="10800000" flipH="1">
            <a:off x="457200" y="-92"/>
            <a:ext cx="11743500" cy="4513200"/>
          </a:xfrm>
          <a:prstGeom prst="rect">
            <a:avLst/>
          </a:prstGeom>
          <a:gradFill>
            <a:gsLst>
              <a:gs pos="0">
                <a:srgbClr val="000000">
                  <a:alpha val="7843"/>
                </a:srgbClr>
              </a:gs>
              <a:gs pos="76000">
                <a:srgbClr val="2F5496">
                  <a:alpha val="21960"/>
                </a:srgbClr>
              </a:gs>
              <a:gs pos="100000">
                <a:srgbClr val="2F5496">
                  <a:alpha val="21960"/>
                </a:srgbClr>
              </a:gs>
            </a:gsLst>
            <a:lin ang="215938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cd9fadb608_0_420"/>
          <p:cNvSpPr/>
          <p:nvPr/>
        </p:nvSpPr>
        <p:spPr>
          <a:xfrm flipH="1">
            <a:off x="-8706" y="-9506"/>
            <a:ext cx="12200700" cy="4532100"/>
          </a:xfrm>
          <a:prstGeom prst="rect">
            <a:avLst/>
          </a:prstGeom>
          <a:gradFill>
            <a:gsLst>
              <a:gs pos="0">
                <a:srgbClr val="000000">
                  <a:alpha val="50980"/>
                </a:srgbClr>
              </a:gs>
              <a:gs pos="74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cd9fadb608_0_420"/>
          <p:cNvSpPr/>
          <p:nvPr/>
        </p:nvSpPr>
        <p:spPr>
          <a:xfrm flipH="1">
            <a:off x="0" y="5"/>
            <a:ext cx="12192000" cy="2679600"/>
          </a:xfrm>
          <a:prstGeom prst="rect">
            <a:avLst/>
          </a:prstGeom>
          <a:gradFill>
            <a:gsLst>
              <a:gs pos="0">
                <a:srgbClr val="4472C4">
                  <a:alpha val="8627"/>
                </a:srgbClr>
              </a:gs>
              <a:gs pos="20000">
                <a:srgbClr val="4472C4">
                  <a:alpha val="8627"/>
                </a:srgbClr>
              </a:gs>
              <a:gs pos="100000">
                <a:srgbClr val="000000">
                  <a:alpha val="66666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d9fadb608_0_420"/>
          <p:cNvSpPr txBox="1">
            <a:spLocks noGrp="1"/>
          </p:cNvSpPr>
          <p:nvPr>
            <p:ph type="title"/>
          </p:nvPr>
        </p:nvSpPr>
        <p:spPr>
          <a:xfrm>
            <a:off x="1371598" y="533514"/>
            <a:ext cx="9617100" cy="1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Genome Sequencing (Short Read / Illumina)</a:t>
            </a:r>
            <a:endParaRPr/>
          </a:p>
        </p:txBody>
      </p:sp>
      <p:sp>
        <p:nvSpPr>
          <p:cNvPr id="210" name="Google Shape;210;g2cd9fadb608_0_420"/>
          <p:cNvSpPr/>
          <p:nvPr/>
        </p:nvSpPr>
        <p:spPr>
          <a:xfrm>
            <a:off x="563032" y="6378912"/>
            <a:ext cx="9617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Illumina. An introduction to Next-Generation Sequencing. (2017).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2cd9fadb608_0_420"/>
          <p:cNvPicPr preferRelativeResize="0"/>
          <p:nvPr/>
        </p:nvPicPr>
        <p:blipFill rotWithShape="1">
          <a:blip r:embed="rId3">
            <a:alphaModFix/>
          </a:blip>
          <a:srcRect r="744" b="-10"/>
          <a:stretch/>
        </p:blipFill>
        <p:spPr>
          <a:xfrm>
            <a:off x="3600815" y="3627268"/>
            <a:ext cx="2494103" cy="2494103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2" name="Google Shape;212;g2cd9fadb608_0_420"/>
          <p:cNvPicPr preferRelativeResize="0"/>
          <p:nvPr/>
        </p:nvPicPr>
        <p:blipFill rotWithShape="1">
          <a:blip r:embed="rId4">
            <a:alphaModFix/>
          </a:blip>
          <a:srcRect r="-10" b="9990"/>
          <a:stretch/>
        </p:blipFill>
        <p:spPr>
          <a:xfrm>
            <a:off x="6469050" y="3627268"/>
            <a:ext cx="2459859" cy="2459859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3" name="Google Shape;213;g2cd9fadb608_0_420"/>
          <p:cNvPicPr preferRelativeResize="0"/>
          <p:nvPr/>
        </p:nvPicPr>
        <p:blipFill rotWithShape="1">
          <a:blip r:embed="rId5">
            <a:alphaModFix/>
          </a:blip>
          <a:srcRect t="5382" r="-10" b="4608"/>
          <a:stretch/>
        </p:blipFill>
        <p:spPr>
          <a:xfrm>
            <a:off x="9118200" y="3449154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4" name="Google Shape;214;g2cd9fadb608_0_420"/>
          <p:cNvPicPr preferRelativeResize="0"/>
          <p:nvPr/>
        </p:nvPicPr>
        <p:blipFill rotWithShape="1">
          <a:blip r:embed="rId6">
            <a:alphaModFix/>
          </a:blip>
          <a:srcRect l="754" r="-9" b="-10"/>
          <a:stretch/>
        </p:blipFill>
        <p:spPr>
          <a:xfrm>
            <a:off x="457200" y="3553921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5" name="Google Shape;215;g2cd9fadb608_0_420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d9fadb608_0_437"/>
          <p:cNvSpPr/>
          <p:nvPr/>
        </p:nvSpPr>
        <p:spPr>
          <a:xfrm>
            <a:off x="1428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g2cd9fadb608_0_437"/>
          <p:cNvGrpSpPr/>
          <p:nvPr/>
        </p:nvGrpSpPr>
        <p:grpSpPr>
          <a:xfrm>
            <a:off x="0" y="-54"/>
            <a:ext cx="12199317" cy="1576500"/>
            <a:chOff x="0" y="-54"/>
            <a:chExt cx="12192002" cy="1576500"/>
          </a:xfrm>
        </p:grpSpPr>
        <p:sp>
          <p:nvSpPr>
            <p:cNvPr id="222" name="Google Shape;222;g2cd9fadb608_0_437"/>
            <p:cNvSpPr/>
            <p:nvPr/>
          </p:nvSpPr>
          <p:spPr>
            <a:xfrm rot="10800000" flipH="1">
              <a:off x="2" y="55"/>
              <a:ext cx="12192000" cy="1575900"/>
            </a:xfrm>
            <a:prstGeom prst="rect">
              <a:avLst/>
            </a:prstGeom>
            <a:gradFill>
              <a:gsLst>
                <a:gs pos="0">
                  <a:srgbClr val="000000">
                    <a:alpha val="95686"/>
                  </a:srgbClr>
                </a:gs>
                <a:gs pos="100000">
                  <a:srgbClr val="2F5496"/>
                </a:gs>
              </a:gsLst>
              <a:lin ang="8400134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2cd9fadb608_0_437"/>
            <p:cNvSpPr/>
            <p:nvPr/>
          </p:nvSpPr>
          <p:spPr>
            <a:xfrm rot="-5400000">
              <a:off x="5307750" y="-5307804"/>
              <a:ext cx="1576500" cy="12192000"/>
            </a:xfrm>
            <a:prstGeom prst="rect">
              <a:avLst/>
            </a:prstGeom>
            <a:gradFill>
              <a:gsLst>
                <a:gs pos="0">
                  <a:srgbClr val="4472C4">
                    <a:alpha val="0"/>
                  </a:srgbClr>
                </a:gs>
                <a:gs pos="45000">
                  <a:srgbClr val="4472C4">
                    <a:alpha val="0"/>
                  </a:srgbClr>
                </a:gs>
                <a:gs pos="99000">
                  <a:srgbClr val="000000">
                    <a:alpha val="73725"/>
                  </a:srgbClr>
                </a:gs>
                <a:gs pos="100000">
                  <a:srgbClr val="000000">
                    <a:alpha val="73725"/>
                  </a:srgbClr>
                </a:gs>
              </a:gsLst>
              <a:lin ang="113999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2cd9fadb608_0_437"/>
            <p:cNvSpPr/>
            <p:nvPr/>
          </p:nvSpPr>
          <p:spPr>
            <a:xfrm>
              <a:off x="3825434" y="0"/>
              <a:ext cx="4303500" cy="1575600"/>
            </a:xfrm>
            <a:prstGeom prst="rect">
              <a:avLst/>
            </a:prstGeom>
            <a:gradFill>
              <a:gsLst>
                <a:gs pos="0">
                  <a:srgbClr val="4472C4">
                    <a:alpha val="16862"/>
                  </a:srgbClr>
                </a:gs>
                <a:gs pos="74000">
                  <a:srgbClr val="1F3864">
                    <a:alpha val="0"/>
                  </a:srgbClr>
                </a:gs>
                <a:gs pos="100000">
                  <a:srgbClr val="1F3864">
                    <a:alpha val="0"/>
                  </a:srgbClr>
                </a:gs>
              </a:gsLst>
              <a:lin ang="1440003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g2cd9fadb608_0_437"/>
          <p:cNvSpPr txBox="1">
            <a:spLocks noGrp="1"/>
          </p:cNvSpPr>
          <p:nvPr>
            <p:ph type="title"/>
          </p:nvPr>
        </p:nvSpPr>
        <p:spPr>
          <a:xfrm>
            <a:off x="1371598" y="319314"/>
            <a:ext cx="94773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Long Read / PacBio</a:t>
            </a:r>
            <a:endParaRPr/>
          </a:p>
        </p:txBody>
      </p:sp>
      <p:pic>
        <p:nvPicPr>
          <p:cNvPr id="226" name="Google Shape;226;g2cd9fadb608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977" y="3957255"/>
            <a:ext cx="6499227" cy="269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cd9fadb608_0_437" descr="| The principle of PacBio sequencing. (A) A schematic diagram of the SMRT sequencing. The adaptor binds to a polymerase immobilized at the bottom of a ZMW, where the light excitation and emission occurs. (B) The SMRT sequencing procedure. Each of the four nucleotides is labeled with a different fluorescent dye, which produces a light pulse when the corresponding nucleotide is held by the polymerase. Reproduced from (Rhoads and Au, 2015) with permission from Elsevier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2743" y="1693978"/>
            <a:ext cx="7326513" cy="22345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cd9fadb608_0_437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d9fadb608_0_4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d9fadb608_0_449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cd9fadb608_0_449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cd9fadb608_0_449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cd9fadb608_0_449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“Variant Calling” or “Genotyping”: Data -&gt; Description</a:t>
            </a:r>
            <a:endParaRPr/>
          </a:p>
        </p:txBody>
      </p:sp>
      <p:sp>
        <p:nvSpPr>
          <p:cNvPr id="238" name="Google Shape;238;g2cd9fadb608_0_449"/>
          <p:cNvSpPr/>
          <p:nvPr/>
        </p:nvSpPr>
        <p:spPr>
          <a:xfrm>
            <a:off x="643962" y="2518294"/>
            <a:ext cx="2860500" cy="3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5475" marR="0" lvl="0" indent="-3754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reads to reference genome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a pattern in suspicious reads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Pairing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statistical likelihood 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7512" marR="0" lvl="1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75475" marR="0" lvl="0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cd9fadb608_0_449"/>
          <p:cNvSpPr/>
          <p:nvPr/>
        </p:nvSpPr>
        <p:spPr>
          <a:xfrm>
            <a:off x="7733413" y="6037614"/>
            <a:ext cx="20118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cd9fadb608_0_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196" y="2722895"/>
            <a:ext cx="5696990" cy="256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d9fadb608_0_4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9389" y="5614911"/>
            <a:ext cx="7767659" cy="27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d9fadb608_0_4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cd9fadb608_0_461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d9fadb608_0_461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cd9fadb608_0_461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cd9fadb608_0_461"/>
          <p:cNvSpPr txBox="1"/>
          <p:nvPr/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Filtering / Analysis / Interpretation is key</a:t>
            </a:r>
            <a:endParaRPr/>
          </a:p>
        </p:txBody>
      </p:sp>
      <p:sp>
        <p:nvSpPr>
          <p:cNvPr id="251" name="Google Shape;251;g2cd9fadb608_0_461"/>
          <p:cNvSpPr/>
          <p:nvPr/>
        </p:nvSpPr>
        <p:spPr>
          <a:xfrm rot="10800000" flipH="1">
            <a:off x="1784203" y="2112554"/>
            <a:ext cx="4058586" cy="3416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96FF"/>
              </a:gs>
              <a:gs pos="100000">
                <a:srgbClr val="FF2600"/>
              </a:gs>
            </a:gsLst>
            <a:lin ang="16200038" scaled="0"/>
          </a:gradFill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76200" dist="1016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d9fadb608_0_461"/>
          <p:cNvSpPr txBox="1"/>
          <p:nvPr/>
        </p:nvSpPr>
        <p:spPr>
          <a:xfrm>
            <a:off x="8164547" y="1575459"/>
            <a:ext cx="3271800" cy="5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189861" marR="0" lvl="0" indent="-1898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population frequency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genomic annotations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computational predictions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inheritance pattern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clinical disease databases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phenotypes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published literature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cd9fadb608_0_461"/>
          <p:cNvSpPr txBox="1"/>
          <p:nvPr/>
        </p:nvSpPr>
        <p:spPr>
          <a:xfrm>
            <a:off x="2775229" y="2227745"/>
            <a:ext cx="2183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~4,000,000 variants</a:t>
            </a:r>
            <a:endParaRPr sz="2180"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g2cd9fadb608_0_461"/>
          <p:cNvSpPr txBox="1"/>
          <p:nvPr/>
        </p:nvSpPr>
        <p:spPr>
          <a:xfrm>
            <a:off x="2692172" y="5613924"/>
            <a:ext cx="18477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~1 causal variant</a:t>
            </a:r>
            <a:endParaRPr sz="218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g2cd9fadb608_0_461"/>
          <p:cNvSpPr txBox="1"/>
          <p:nvPr/>
        </p:nvSpPr>
        <p:spPr>
          <a:xfrm>
            <a:off x="98887" y="6497547"/>
            <a:ext cx="7966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32917" marR="32917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3" b="0" i="0" u="none" strike="noStrike" cap="none">
                <a:solidFill>
                  <a:srgbClr val="B20000"/>
                </a:solidFill>
                <a:latin typeface="Avenir"/>
                <a:ea typeface="Avenir"/>
                <a:cs typeface="Avenir"/>
                <a:sym typeface="Avenir"/>
              </a:rPr>
              <a:t>We evaluate the totality of existing evidence for a particular variant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d9fadb608_0_4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cd9fadb608_0_474"/>
          <p:cNvSpPr/>
          <p:nvPr/>
        </p:nvSpPr>
        <p:spPr>
          <a:xfrm rot="5400000" flipH="1">
            <a:off x="-1439258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cd9fadb608_0_474"/>
          <p:cNvSpPr/>
          <p:nvPr/>
        </p:nvSpPr>
        <p:spPr>
          <a:xfrm rot="5400000" flipH="1">
            <a:off x="-1439259" y="1410150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cd9fadb608_0_474"/>
          <p:cNvSpPr/>
          <p:nvPr/>
        </p:nvSpPr>
        <p:spPr>
          <a:xfrm rot="5400000" flipH="1">
            <a:off x="726747" y="3576149"/>
            <a:ext cx="2526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cd9fadb608_0_474"/>
          <p:cNvSpPr/>
          <p:nvPr/>
        </p:nvSpPr>
        <p:spPr>
          <a:xfrm rot="5400000" flipH="1">
            <a:off x="-1410016" y="1396134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cd9fadb608_0_474"/>
          <p:cNvSpPr/>
          <p:nvPr/>
        </p:nvSpPr>
        <p:spPr>
          <a:xfrm rot="-967356">
            <a:off x="-507438" y="981239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cd9fadb608_0_474"/>
          <p:cNvSpPr txBox="1">
            <a:spLocks noGrp="1"/>
          </p:cNvSpPr>
          <p:nvPr>
            <p:ph type="title"/>
          </p:nvPr>
        </p:nvSpPr>
        <p:spPr>
          <a:xfrm>
            <a:off x="566382" y="456345"/>
            <a:ext cx="31116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Assess Evidence</a:t>
            </a:r>
            <a:endParaRPr/>
          </a:p>
        </p:txBody>
      </p:sp>
      <p:sp>
        <p:nvSpPr>
          <p:cNvPr id="267" name="Google Shape;267;g2cd9fadb608_0_474"/>
          <p:cNvSpPr/>
          <p:nvPr/>
        </p:nvSpPr>
        <p:spPr>
          <a:xfrm>
            <a:off x="4688006" y="511389"/>
            <a:ext cx="3534900" cy="58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Frequency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Evidence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Patient’s Phenotype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Previously Reported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Assays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in a functional domain</a:t>
            </a:r>
            <a:endParaRPr/>
          </a:p>
        </p:txBody>
      </p:sp>
      <p:pic>
        <p:nvPicPr>
          <p:cNvPr id="268" name="Google Shape;268;g2cd9fadb608_0_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7452" y="1169210"/>
            <a:ext cx="2503993" cy="9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cd9fadb608_0_4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9966" y="5180572"/>
            <a:ext cx="5424106" cy="119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d9fadb608_0_4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cd9fadb608_0_487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cd9fadb608_0_487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cd9fadb608_0_487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cd9fadb608_0_487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Benefits of Long-Read sequencing</a:t>
            </a:r>
            <a:endParaRPr/>
          </a:p>
        </p:txBody>
      </p:sp>
      <p:sp>
        <p:nvSpPr>
          <p:cNvPr id="279" name="Google Shape;279;g2cd9fadb608_0_487"/>
          <p:cNvSpPr/>
          <p:nvPr/>
        </p:nvSpPr>
        <p:spPr>
          <a:xfrm>
            <a:off x="1332168" y="5865206"/>
            <a:ext cx="9551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reads 🡪 better alignment to the genome 🡪 more accurate variant calling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cd9fadb608_0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9030" y="2615979"/>
            <a:ext cx="7088664" cy="305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cd9fadb608_0_4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541" y="5262863"/>
            <a:ext cx="1235353" cy="50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d9fadb608_0_487"/>
          <p:cNvSpPr txBox="1"/>
          <p:nvPr/>
        </p:nvSpPr>
        <p:spPr>
          <a:xfrm>
            <a:off x="3812874" y="2894393"/>
            <a:ext cx="1013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cd9fadb608_0_487"/>
          <p:cNvSpPr txBox="1"/>
          <p:nvPr/>
        </p:nvSpPr>
        <p:spPr>
          <a:xfrm>
            <a:off x="7054494" y="2894393"/>
            <a:ext cx="2073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(10,000-20,000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d9fadb608_0_5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cd9fadb608_0_500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cd9fadb608_0_500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cd9fadb608_0_500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cd9fadb608_0_500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cd9fadb608_0_500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cd9fadb608_0_500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Read SV Examples</a:t>
            </a:r>
            <a:endParaRPr/>
          </a:p>
        </p:txBody>
      </p:sp>
      <p:sp>
        <p:nvSpPr>
          <p:cNvPr id="295" name="Google Shape;295;g2cd9fadb608_0_500"/>
          <p:cNvSpPr txBox="1">
            <a:spLocks noGrp="1"/>
          </p:cNvSpPr>
          <p:nvPr>
            <p:ph type="body" idx="1"/>
          </p:nvPr>
        </p:nvSpPr>
        <p:spPr>
          <a:xfrm>
            <a:off x="1350682" y="4870824"/>
            <a:ext cx="10005900" cy="14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d9fadb608_0_5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cd9fadb608_0_51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cd9fadb608_0_51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cd9fadb608_0_51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2cd9fadb608_0_5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86582" y="457200"/>
            <a:ext cx="60189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cd9fadb608_0_511"/>
          <p:cNvSpPr txBox="1"/>
          <p:nvPr/>
        </p:nvSpPr>
        <p:spPr>
          <a:xfrm>
            <a:off x="9775064" y="6031468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(2021)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15E8-A66C-C549-954D-B4AC982C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Instructors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3D4739-1DF1-B547-8D81-3B607C43F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248" y="1600201"/>
            <a:ext cx="59182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James Lawlor, MS (he/him)</a:t>
            </a:r>
          </a:p>
          <a:p>
            <a:pPr marL="0" indent="0">
              <a:buNone/>
            </a:pPr>
            <a:r>
              <a:rPr lang="en-US" dirty="0"/>
              <a:t>Computational Biologist, Greg Cooper Lab &amp; Clinical Services Lab</a:t>
            </a:r>
          </a:p>
          <a:p>
            <a:pPr marL="0" indent="0">
              <a:buNone/>
            </a:pPr>
            <a:r>
              <a:rPr lang="en-US" dirty="0"/>
              <a:t>Focus: Genomic Diagnoses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2DE67-4B55-B442-9D50-746DB0377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1448" y="2289100"/>
            <a:ext cx="5330952" cy="40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Ashlyn Anderson, MS (she/her)</a:t>
            </a:r>
          </a:p>
          <a:p>
            <a:pPr marL="0" indent="0">
              <a:buNone/>
            </a:pPr>
            <a:r>
              <a:rPr lang="en-US" dirty="0"/>
              <a:t>Doctoral Student, Nick Cochran Lab</a:t>
            </a:r>
          </a:p>
          <a:p>
            <a:pPr marL="0" indent="0">
              <a:buNone/>
            </a:pPr>
            <a:r>
              <a:rPr lang="en-US" dirty="0"/>
              <a:t>Focus: Neurobiology and Genomic Regulation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48785-7F2F-2D40-8DAC-57975CB0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728C83-1ED9-0A4F-AE73-0CD090C0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908982"/>
            <a:ext cx="3403600" cy="335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Ashlyn Anderson">
            <a:extLst>
              <a:ext uri="{FF2B5EF4-FFF2-40B4-BE49-F238E27FC236}">
                <a16:creationId xmlns:a16="http://schemas.microsoft.com/office/drawing/2014/main" id="{310FA59A-85C5-0DE2-DDAF-7D2CAB92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16" y="700516"/>
            <a:ext cx="3566684" cy="356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77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d9fadb608_0_5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cd9fadb608_0_520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cd9fadb608_0_520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cd9fadb608_0_520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2cd9fadb608_0_5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35355" y="457200"/>
            <a:ext cx="85212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cd9fadb608_0_520"/>
          <p:cNvSpPr txBox="1"/>
          <p:nvPr/>
        </p:nvSpPr>
        <p:spPr>
          <a:xfrm>
            <a:off x="10472555" y="5846909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(2023)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d9fadb608_0_5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cd9fadb608_0_529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cd9fadb608_0_529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d9fadb608_0_529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cd9fadb608_0_529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cd9fadb608_0_529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cd9fadb608_0_529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 Role</a:t>
            </a:r>
            <a:endParaRPr/>
          </a:p>
        </p:txBody>
      </p:sp>
      <p:sp>
        <p:nvSpPr>
          <p:cNvPr id="327" name="Google Shape;327;g2cd9fadb608_0_5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d9fadb608_0_5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cd9fadb608_0_540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cd9fadb608_0_540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cd9fadb608_0_540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cd9fadb608_0_540"/>
          <p:cNvSpPr txBox="1">
            <a:spLocks noGrp="1"/>
          </p:cNvSpPr>
          <p:nvPr>
            <p:ph type="title"/>
          </p:nvPr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Computational Biology / Bioinformatics</a:t>
            </a:r>
            <a:endParaRPr/>
          </a:p>
        </p:txBody>
      </p:sp>
      <p:grpSp>
        <p:nvGrpSpPr>
          <p:cNvPr id="337" name="Google Shape;337;g2cd9fadb608_0_540"/>
          <p:cNvGrpSpPr/>
          <p:nvPr/>
        </p:nvGrpSpPr>
        <p:grpSpPr>
          <a:xfrm>
            <a:off x="644056" y="2114626"/>
            <a:ext cx="10927828" cy="4188713"/>
            <a:chOff x="0" y="2047"/>
            <a:chExt cx="10927828" cy="4188713"/>
          </a:xfrm>
        </p:grpSpPr>
        <p:sp>
          <p:nvSpPr>
            <p:cNvPr id="338" name="Google Shape;338;g2cd9fadb608_0_540"/>
            <p:cNvSpPr/>
            <p:nvPr/>
          </p:nvSpPr>
          <p:spPr>
            <a:xfrm rot="5400000">
              <a:off x="6890427" y="-2819332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EEF">
                <a:alpha val="89800"/>
              </a:srgbClr>
            </a:solidFill>
            <a:ln w="12700" cap="flat" cmpd="sng">
              <a:solidFill>
                <a:srgbClr val="CFDEEF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g2cd9fadb608_0_540"/>
            <p:cNvSpPr txBox="1"/>
            <p:nvPr/>
          </p:nvSpPr>
          <p:spPr>
            <a:xfrm>
              <a:off x="3934018" y="189935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Mathematical models &amp; machine learning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Databases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Physics simulations</a:t>
              </a:r>
              <a:endParaRPr/>
            </a:p>
          </p:txBody>
        </p:sp>
        <p:sp>
          <p:nvSpPr>
            <p:cNvPr id="340" name="Google Shape;340;g2cd9fadb608_0_540"/>
            <p:cNvSpPr/>
            <p:nvPr/>
          </p:nvSpPr>
          <p:spPr>
            <a:xfrm>
              <a:off x="0" y="2047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g2cd9fadb608_0_540"/>
            <p:cNvSpPr txBox="1"/>
            <p:nvPr/>
          </p:nvSpPr>
          <p:spPr>
            <a:xfrm>
              <a:off x="65960" y="68007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tools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2cd9fadb608_0_540"/>
            <p:cNvSpPr/>
            <p:nvPr/>
          </p:nvSpPr>
          <p:spPr>
            <a:xfrm rot="5400000">
              <a:off x="6890427" y="-1400575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E8DD">
                <a:alpha val="89800"/>
              </a:srgbClr>
            </a:solidFill>
            <a:ln w="12700" cap="flat" cmpd="sng">
              <a:solidFill>
                <a:srgbClr val="CCE8DD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g2cd9fadb608_0_540"/>
            <p:cNvSpPr txBox="1"/>
            <p:nvPr/>
          </p:nvSpPr>
          <p:spPr>
            <a:xfrm>
              <a:off x="3934018" y="1608692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Genome sequencing 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Protein modeling</a:t>
              </a:r>
              <a:endParaRPr/>
            </a:p>
          </p:txBody>
        </p:sp>
        <p:sp>
          <p:nvSpPr>
            <p:cNvPr id="344" name="Google Shape;344;g2cd9fadb608_0_540"/>
            <p:cNvSpPr/>
            <p:nvPr/>
          </p:nvSpPr>
          <p:spPr>
            <a:xfrm>
              <a:off x="0" y="1420804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4CC38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g2cd9fadb608_0_540"/>
            <p:cNvSpPr txBox="1"/>
            <p:nvPr/>
          </p:nvSpPr>
          <p:spPr>
            <a:xfrm>
              <a:off x="65960" y="1486764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analyze huge sets of data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2cd9fadb608_0_540"/>
            <p:cNvSpPr/>
            <p:nvPr/>
          </p:nvSpPr>
          <p:spPr>
            <a:xfrm rot="5400000">
              <a:off x="6890427" y="18179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3E1CC">
                <a:alpha val="89800"/>
              </a:srgbClr>
            </a:solidFill>
            <a:ln w="12700" cap="flat" cmpd="sng">
              <a:solidFill>
                <a:srgbClr val="D3E1CC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g2cd9fadb608_0_540"/>
            <p:cNvSpPr txBox="1"/>
            <p:nvPr/>
          </p:nvSpPr>
          <p:spPr>
            <a:xfrm>
              <a:off x="3934018" y="3027447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does this gene work?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Does this disease have a genetic pattern?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are these species related?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makes a liver cell different from a brain cell?</a:t>
              </a:r>
              <a:endParaRPr/>
            </a:p>
          </p:txBody>
        </p:sp>
        <p:sp>
          <p:nvSpPr>
            <p:cNvPr id="348" name="Google Shape;348;g2cd9fadb608_0_540"/>
            <p:cNvSpPr/>
            <p:nvPr/>
          </p:nvSpPr>
          <p:spPr>
            <a:xfrm>
              <a:off x="0" y="2839560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g2cd9fadb608_0_540"/>
            <p:cNvSpPr txBox="1"/>
            <p:nvPr/>
          </p:nvSpPr>
          <p:spPr>
            <a:xfrm>
              <a:off x="65960" y="2905520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answer biological questions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d9fadb608_0_5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cd9fadb608_0_56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cd9fadb608_0_56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cd9fadb608_0_56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2cd9fadb608_0_561" descr="Zoom Out icon PNG and SVG Vector Free Downlo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2877" y="457200"/>
            <a:ext cx="6086246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cd9fadb608_0_561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d9fadb608_0_5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cd9fadb608_0_570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cd9fadb608_0_570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cd9fadb608_0_570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cd9fadb608_0_570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cd9fadb608_0_570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cd9fadb608_0_570"/>
          <p:cNvSpPr txBox="1">
            <a:spLocks noGrp="1"/>
          </p:cNvSpPr>
          <p:nvPr>
            <p:ph type="ctrTitle"/>
          </p:nvPr>
        </p:nvSpPr>
        <p:spPr>
          <a:xfrm>
            <a:off x="586478" y="1683756"/>
            <a:ext cx="31152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Picturing the Whole Process</a:t>
            </a:r>
            <a:endParaRPr/>
          </a:p>
        </p:txBody>
      </p:sp>
      <p:sp>
        <p:nvSpPr>
          <p:cNvPr id="371" name="Google Shape;371;g2cd9fadb608_0_570"/>
          <p:cNvSpPr/>
          <p:nvPr/>
        </p:nvSpPr>
        <p:spPr>
          <a:xfrm>
            <a:off x="9653277" y="4094135"/>
            <a:ext cx="16026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cd9fadb608_0_570" descr="Image result for blood samp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5052" y="2667156"/>
            <a:ext cx="1640948" cy="109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cd9fadb608_0_570" descr="Image result for genome sequencing da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9015" y="2647339"/>
            <a:ext cx="1631688" cy="109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cd9fadb608_0_570" descr="For Many Hospital Patients, the Doctors Are In-House | AAM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28819" y="2724587"/>
            <a:ext cx="1643067" cy="91181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cd9fadb608_0_570"/>
          <p:cNvSpPr/>
          <p:nvPr/>
        </p:nvSpPr>
        <p:spPr>
          <a:xfrm>
            <a:off x="6795579" y="2993872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cd9fadb608_0_570"/>
          <p:cNvSpPr/>
          <p:nvPr/>
        </p:nvSpPr>
        <p:spPr>
          <a:xfrm>
            <a:off x="9346451" y="2996278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d9fadb608_0_5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82" name="Google Shape;382;g2cd9fadb608_0_5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pSp>
        <p:nvGrpSpPr>
          <p:cNvPr id="383" name="Google Shape;383;g2cd9fadb608_0_586"/>
          <p:cNvGrpSpPr/>
          <p:nvPr/>
        </p:nvGrpSpPr>
        <p:grpSpPr>
          <a:xfrm>
            <a:off x="4460789" y="815546"/>
            <a:ext cx="3385697" cy="1477500"/>
            <a:chOff x="321276" y="914400"/>
            <a:chExt cx="3867600" cy="1477500"/>
          </a:xfrm>
        </p:grpSpPr>
        <p:sp>
          <p:nvSpPr>
            <p:cNvPr id="384" name="Google Shape;384;g2cd9fadb608_0_586"/>
            <p:cNvSpPr txBox="1"/>
            <p:nvPr/>
          </p:nvSpPr>
          <p:spPr>
            <a:xfrm>
              <a:off x="321276" y="914400"/>
              <a:ext cx="38676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Sequencing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&amp; SW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QC + Accuracy</a:t>
              </a:r>
              <a:endParaRPr/>
            </a:p>
          </p:txBody>
        </p:sp>
        <p:pic>
          <p:nvPicPr>
            <p:cNvPr id="385" name="Google Shape;385;g2cd9fadb608_0_586" descr="Image result for genome sequencing dat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12873" y="1037967"/>
              <a:ext cx="1479621" cy="9885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g2cd9fadb608_0_586"/>
          <p:cNvGrpSpPr/>
          <p:nvPr/>
        </p:nvGrpSpPr>
        <p:grpSpPr>
          <a:xfrm>
            <a:off x="337754" y="1042086"/>
            <a:ext cx="3233400" cy="1200600"/>
            <a:chOff x="313040" y="2895600"/>
            <a:chExt cx="3233400" cy="1200600"/>
          </a:xfrm>
        </p:grpSpPr>
        <p:sp>
          <p:nvSpPr>
            <p:cNvPr id="387" name="Google Shape;387;g2cd9fadb608_0_586"/>
            <p:cNvSpPr txBox="1"/>
            <p:nvPr/>
          </p:nvSpPr>
          <p:spPr>
            <a:xfrm>
              <a:off x="313040" y="2895600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 codes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Conc.</a:t>
              </a:r>
              <a:endParaRPr/>
            </a:p>
          </p:txBody>
        </p:sp>
        <p:pic>
          <p:nvPicPr>
            <p:cNvPr id="388" name="Google Shape;388;g2cd9fadb608_0_586" descr="Hospitals are experiencing a global blood tube shortage - Hospital New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90585" y="3015049"/>
              <a:ext cx="1384442" cy="939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g2cd9fadb608_0_586"/>
          <p:cNvGrpSpPr/>
          <p:nvPr/>
        </p:nvGrpSpPr>
        <p:grpSpPr>
          <a:xfrm>
            <a:off x="403656" y="2961504"/>
            <a:ext cx="3233400" cy="1200600"/>
            <a:chOff x="317159" y="3974757"/>
            <a:chExt cx="3233400" cy="1200600"/>
          </a:xfrm>
        </p:grpSpPr>
        <p:sp>
          <p:nvSpPr>
            <p:cNvPr id="390" name="Google Shape;390;g2cd9fadb608_0_586"/>
            <p:cNvSpPr txBox="1"/>
            <p:nvPr/>
          </p:nvSpPr>
          <p:spPr>
            <a:xfrm>
              <a:off x="317159" y="3974757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Patient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Symptoms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Diagnoses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Prior test results</a:t>
              </a:r>
              <a:endParaRPr/>
            </a:p>
          </p:txBody>
        </p:sp>
        <p:pic>
          <p:nvPicPr>
            <p:cNvPr id="391" name="Google Shape;391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-1757" t="-6096" r="55621" b="-2375"/>
            <a:stretch/>
          </p:blipFill>
          <p:spPr>
            <a:xfrm>
              <a:off x="2409568" y="4015591"/>
              <a:ext cx="852618" cy="11124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g2cd9fadb608_0_586"/>
          <p:cNvGrpSpPr/>
          <p:nvPr/>
        </p:nvGrpSpPr>
        <p:grpSpPr>
          <a:xfrm>
            <a:off x="457201" y="5004488"/>
            <a:ext cx="3233400" cy="923400"/>
            <a:chOff x="407774" y="4609072"/>
            <a:chExt cx="3233400" cy="923400"/>
          </a:xfrm>
        </p:grpSpPr>
        <p:sp>
          <p:nvSpPr>
            <p:cNvPr id="393" name="Google Shape;393;g2cd9fadb608_0_586"/>
            <p:cNvSpPr txBox="1"/>
            <p:nvPr/>
          </p:nvSpPr>
          <p:spPr>
            <a:xfrm>
              <a:off x="407774" y="4609072"/>
              <a:ext cx="3233400" cy="923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Physician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Orders</a:t>
              </a:r>
              <a:endParaRPr/>
            </a:p>
          </p:txBody>
        </p:sp>
        <p:pic>
          <p:nvPicPr>
            <p:cNvPr id="394" name="Google Shape;394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45695" r="16077" b="35629"/>
            <a:stretch/>
          </p:blipFill>
          <p:spPr>
            <a:xfrm>
              <a:off x="2125362" y="4655002"/>
              <a:ext cx="889686" cy="8313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g2cd9fadb608_0_586"/>
          <p:cNvGrpSpPr/>
          <p:nvPr/>
        </p:nvGrpSpPr>
        <p:grpSpPr>
          <a:xfrm>
            <a:off x="4737071" y="4613190"/>
            <a:ext cx="4296242" cy="1477500"/>
            <a:chOff x="7282249" y="3772930"/>
            <a:chExt cx="3385800" cy="1477500"/>
          </a:xfrm>
        </p:grpSpPr>
        <p:sp>
          <p:nvSpPr>
            <p:cNvPr id="396" name="Google Shape;396;g2cd9fadb608_0_586"/>
            <p:cNvSpPr txBox="1"/>
            <p:nvPr/>
          </p:nvSpPr>
          <p:spPr>
            <a:xfrm>
              <a:off x="7282249" y="3772930"/>
              <a:ext cx="33858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Genome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Disease &lt;-&gt; Gene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Population 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Func. predictions</a:t>
              </a:r>
              <a:endParaRPr/>
            </a:p>
          </p:txBody>
        </p:sp>
        <p:pic>
          <p:nvPicPr>
            <p:cNvPr id="397" name="Google Shape;397;g2cd9fadb608_0_58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08076" y="3985100"/>
              <a:ext cx="1540133" cy="1141924"/>
            </a:xfrm>
            <a:prstGeom prst="rect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98" name="Google Shape;398;g2cd9fadb608_0_586"/>
          <p:cNvSpPr/>
          <p:nvPr/>
        </p:nvSpPr>
        <p:spPr>
          <a:xfrm>
            <a:off x="5288692" y="2730842"/>
            <a:ext cx="2508300" cy="1433400"/>
          </a:xfrm>
          <a:prstGeom prst="verticalScroll">
            <a:avLst>
              <a:gd name="adj" fmla="val 12500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" name="Google Shape;399;g2cd9fadb608_0_586"/>
          <p:cNvCxnSpPr>
            <a:stCxn id="387" idx="3"/>
            <a:endCxn id="398" idx="1"/>
          </p:cNvCxnSpPr>
          <p:nvPr/>
        </p:nvCxnSpPr>
        <p:spPr>
          <a:xfrm>
            <a:off x="3571154" y="1642386"/>
            <a:ext cx="1896600" cy="1805100"/>
          </a:xfrm>
          <a:prstGeom prst="bentConnector3">
            <a:avLst>
              <a:gd name="adj1" fmla="val 45279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0" name="Google Shape;400;g2cd9fadb608_0_586"/>
          <p:cNvCxnSpPr>
            <a:stCxn id="390" idx="3"/>
            <a:endCxn id="398" idx="1"/>
          </p:cNvCxnSpPr>
          <p:nvPr/>
        </p:nvCxnSpPr>
        <p:spPr>
          <a:xfrm rot="10800000" flipH="1">
            <a:off x="3637056" y="3447504"/>
            <a:ext cx="1830900" cy="114300"/>
          </a:xfrm>
          <a:prstGeom prst="bentConnector3">
            <a:avLst>
              <a:gd name="adj1" fmla="val 45104"/>
            </a:avLst>
          </a:prstGeom>
          <a:noFill/>
          <a:ln w="12700" cap="flat" cmpd="sng">
            <a:solidFill>
              <a:srgbClr val="9CC2E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1" name="Google Shape;401;g2cd9fadb608_0_586"/>
          <p:cNvCxnSpPr>
            <a:stCxn id="393" idx="3"/>
            <a:endCxn id="398" idx="1"/>
          </p:cNvCxnSpPr>
          <p:nvPr/>
        </p:nvCxnSpPr>
        <p:spPr>
          <a:xfrm rot="10800000" flipH="1">
            <a:off x="3690601" y="3447488"/>
            <a:ext cx="1777200" cy="2018700"/>
          </a:xfrm>
          <a:prstGeom prst="bentConnector3">
            <a:avLst>
              <a:gd name="adj1" fmla="val 27697"/>
            </a:avLst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2" name="Google Shape;402;g2cd9fadb608_0_586"/>
          <p:cNvCxnSpPr>
            <a:stCxn id="396" idx="1"/>
            <a:endCxn id="398" idx="1"/>
          </p:cNvCxnSpPr>
          <p:nvPr/>
        </p:nvCxnSpPr>
        <p:spPr>
          <a:xfrm rot="10800000" flipH="1">
            <a:off x="4737071" y="3447540"/>
            <a:ext cx="730800" cy="1904400"/>
          </a:xfrm>
          <a:prstGeom prst="bentConnector3">
            <a:avLst>
              <a:gd name="adj1" fmla="val -32584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3" name="Google Shape;403;g2cd9fadb608_0_586"/>
          <p:cNvCxnSpPr>
            <a:stCxn id="384" idx="1"/>
            <a:endCxn id="398" idx="1"/>
          </p:cNvCxnSpPr>
          <p:nvPr/>
        </p:nvCxnSpPr>
        <p:spPr>
          <a:xfrm>
            <a:off x="4460789" y="1554296"/>
            <a:ext cx="1007100" cy="1893300"/>
          </a:xfrm>
          <a:prstGeom prst="bentConnector3">
            <a:avLst>
              <a:gd name="adj1" fmla="val -23645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d9fadb608_0_6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2cd9fadb608_0_612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2cd9fadb608_0_612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cd9fadb608_0_612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cd9fadb608_0_61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WGS Computational Workflow</a:t>
            </a:r>
            <a:endParaRPr/>
          </a:p>
        </p:txBody>
      </p:sp>
      <p:pic>
        <p:nvPicPr>
          <p:cNvPr id="413" name="Google Shape;413;g2cd9fadb608_0_6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2225" y="2295008"/>
            <a:ext cx="11327400" cy="3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cd9fadb608_0_612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d9fadb608_0_622"/>
          <p:cNvSpPr txBox="1">
            <a:spLocks noGrp="1"/>
          </p:cNvSpPr>
          <p:nvPr>
            <p:ph type="title"/>
          </p:nvPr>
        </p:nvSpPr>
        <p:spPr>
          <a:xfrm>
            <a:off x="203200" y="-16468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Trajectory</a:t>
            </a:r>
            <a:endParaRPr/>
          </a:p>
        </p:txBody>
      </p:sp>
      <p:grpSp>
        <p:nvGrpSpPr>
          <p:cNvPr id="420" name="Google Shape;420;g2cd9fadb608_0_622"/>
          <p:cNvGrpSpPr/>
          <p:nvPr/>
        </p:nvGrpSpPr>
        <p:grpSpPr>
          <a:xfrm>
            <a:off x="2953814" y="601238"/>
            <a:ext cx="6828078" cy="5713200"/>
            <a:chOff x="1429814" y="-1"/>
            <a:chExt cx="6828078" cy="5713200"/>
          </a:xfrm>
        </p:grpSpPr>
        <p:sp>
          <p:nvSpPr>
            <p:cNvPr id="421" name="Google Shape;421;g2cd9fadb608_0_622"/>
            <p:cNvSpPr/>
            <p:nvPr/>
          </p:nvSpPr>
          <p:spPr>
            <a:xfrm rot="4396283">
              <a:off x="1760530" y="1136966"/>
              <a:ext cx="4931925" cy="343926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93749" y="15000"/>
                  </a:quadBezTo>
                  <a:lnTo>
                    <a:pt x="92570" y="0"/>
                  </a:lnTo>
                  <a:lnTo>
                    <a:pt x="120000" y="18786"/>
                  </a:lnTo>
                  <a:lnTo>
                    <a:pt x="96465" y="49572"/>
                  </a:lnTo>
                  <a:lnTo>
                    <a:pt x="95287" y="34572"/>
                  </a:lnTo>
                  <a:quadBezTo>
                    <a:pt x="30000" y="44572"/>
                    <a:pt x="0" y="120000"/>
                  </a:quadBezTo>
                  <a:close/>
                </a:path>
              </a:pathLst>
            </a:cu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g2cd9fadb608_0_622"/>
            <p:cNvSpPr/>
            <p:nvPr/>
          </p:nvSpPr>
          <p:spPr>
            <a:xfrm>
              <a:off x="3441384" y="1476255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g2cd9fadb608_0_622"/>
            <p:cNvSpPr/>
            <p:nvPr/>
          </p:nvSpPr>
          <p:spPr>
            <a:xfrm>
              <a:off x="4038399" y="1893880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g2cd9fadb608_0_622"/>
            <p:cNvSpPr/>
            <p:nvPr/>
          </p:nvSpPr>
          <p:spPr>
            <a:xfrm>
              <a:off x="4541149" y="2380633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g2cd9fadb608_0_622"/>
            <p:cNvSpPr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g2cd9fadb608_0_622"/>
            <p:cNvSpPr txBox="1"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School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&amp; SQL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Difficult -&gt; felt boring</a:t>
              </a:r>
              <a:endParaRPr/>
            </a:p>
          </p:txBody>
        </p:sp>
        <p:sp>
          <p:nvSpPr>
            <p:cNvPr id="427" name="Google Shape;427;g2cd9fadb608_0_622"/>
            <p:cNvSpPr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g2cd9fadb608_0_622"/>
            <p:cNvSpPr txBox="1"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BS: Biochemistry &amp; Math</a:t>
              </a:r>
              <a:endParaRPr/>
            </a:p>
          </p:txBody>
        </p:sp>
        <p:sp>
          <p:nvSpPr>
            <p:cNvPr id="429" name="Google Shape;429;g2cd9fadb608_0_622"/>
            <p:cNvSpPr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g2cd9fadb608_0_622"/>
            <p:cNvSpPr txBox="1"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Tutoring &amp; Higher Ed.</a:t>
              </a:r>
              <a:endParaRPr/>
            </a:p>
          </p:txBody>
        </p:sp>
        <p:sp>
          <p:nvSpPr>
            <p:cNvPr id="431" name="Google Shape;431;g2cd9fadb608_0_622"/>
            <p:cNvSpPr/>
            <p:nvPr/>
          </p:nvSpPr>
          <p:spPr>
            <a:xfrm>
              <a:off x="4976027" y="2918804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g2cd9fadb608_0_622"/>
            <p:cNvSpPr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g2cd9fadb608_0_622"/>
            <p:cNvSpPr txBox="1"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Missile Defense Cost Analyst</a:t>
              </a:r>
              <a:endParaRPr/>
            </a:p>
          </p:txBody>
        </p:sp>
        <p:sp>
          <p:nvSpPr>
            <p:cNvPr id="434" name="Google Shape;434;g2cd9fadb608_0_622"/>
            <p:cNvSpPr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g2cd9fadb608_0_622"/>
            <p:cNvSpPr txBox="1"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MS: Modeling &amp; Simulation</a:t>
              </a:r>
              <a:endParaRPr/>
            </a:p>
          </p:txBody>
        </p:sp>
        <p:sp>
          <p:nvSpPr>
            <p:cNvPr id="436" name="Google Shape;436;g2cd9fadb608_0_622"/>
            <p:cNvSpPr/>
            <p:nvPr/>
          </p:nvSpPr>
          <p:spPr>
            <a:xfrm>
              <a:off x="5326695" y="3467829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g2cd9fadb608_0_622"/>
            <p:cNvSpPr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g2cd9fadb608_0_622"/>
            <p:cNvSpPr txBox="1"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Project: Cystic Fibrosis Genomics + Machine Learning</a:t>
              </a:r>
              <a:endParaRPr/>
            </a:p>
          </p:txBody>
        </p:sp>
        <p:sp>
          <p:nvSpPr>
            <p:cNvPr id="439" name="Google Shape;439;g2cd9fadb608_0_622"/>
            <p:cNvSpPr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g2cd9fadb608_0_622"/>
            <p:cNvSpPr txBox="1"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HudsonAlpha Computational Biologist</a:t>
              </a:r>
              <a:endParaRPr/>
            </a:p>
          </p:txBody>
        </p:sp>
      </p:grpSp>
      <p:sp>
        <p:nvSpPr>
          <p:cNvPr id="441" name="Google Shape;441;g2cd9fadb608_0_622"/>
          <p:cNvSpPr/>
          <p:nvPr/>
        </p:nvSpPr>
        <p:spPr>
          <a:xfrm>
            <a:off x="6096001" y="2397211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2cd9fadb608_0_622"/>
          <p:cNvSpPr/>
          <p:nvPr/>
        </p:nvSpPr>
        <p:spPr>
          <a:xfrm>
            <a:off x="1747889" y="5750012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cd9fadb608_0_622"/>
          <p:cNvSpPr txBox="1"/>
          <p:nvPr/>
        </p:nvSpPr>
        <p:spPr>
          <a:xfrm>
            <a:off x="2211268" y="5850236"/>
            <a:ext cx="673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as a tool to solve interesting scientific problems</a:t>
            </a:r>
            <a:endParaRPr/>
          </a:p>
        </p:txBody>
      </p:sp>
      <p:pic>
        <p:nvPicPr>
          <p:cNvPr id="444" name="Google Shape;444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2553" y="1223318"/>
            <a:ext cx="1630200" cy="865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g2cd9fadb608_0_622"/>
          <p:cNvGrpSpPr/>
          <p:nvPr/>
        </p:nvGrpSpPr>
        <p:grpSpPr>
          <a:xfrm>
            <a:off x="8637443" y="2211882"/>
            <a:ext cx="1667958" cy="1460913"/>
            <a:chOff x="3126260" y="827902"/>
            <a:chExt cx="2409300" cy="1946068"/>
          </a:xfrm>
        </p:grpSpPr>
        <p:pic>
          <p:nvPicPr>
            <p:cNvPr id="446" name="Google Shape;446;g2cd9fadb608_0_622" descr="Missile Defense Agency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69044" y="827902"/>
              <a:ext cx="1422572" cy="1422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g2cd9fadb608_0_622"/>
            <p:cNvSpPr txBox="1"/>
            <p:nvPr/>
          </p:nvSpPr>
          <p:spPr>
            <a:xfrm>
              <a:off x="3126260" y="2323070"/>
              <a:ext cx="24093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8" name="Google Shape;448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8510" y="3612291"/>
            <a:ext cx="1630200" cy="86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cd9fadb608_0_622" descr="Image result for hudsonalpha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6109" y="4769764"/>
            <a:ext cx="1495934" cy="149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cd9fadb608_0_622" descr="100+ Computer Science Pictures | Download Free Images on Unsplas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4865" y="4406292"/>
            <a:ext cx="1136135" cy="84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cd9fadb608_0_622" descr="Chemistry | Courser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96288" y="370703"/>
            <a:ext cx="1510994" cy="85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cd9fadb608_0_622" descr="Blog: Why Calculus? Why Indeed? | Just Equation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3612" y="370702"/>
            <a:ext cx="1294723" cy="86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cd9fadb608_0_622" descr="Pediatric Cystic Fibrosis | OHSU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01199" y="3505827"/>
            <a:ext cx="1615131" cy="104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d9fadb608_0_6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Critical Skills</a:t>
            </a:r>
            <a:endParaRPr/>
          </a:p>
        </p:txBody>
      </p:sp>
      <p:grpSp>
        <p:nvGrpSpPr>
          <p:cNvPr id="459" name="Google Shape;459;g2cd9fadb608_0_660"/>
          <p:cNvGrpSpPr/>
          <p:nvPr/>
        </p:nvGrpSpPr>
        <p:grpSpPr>
          <a:xfrm>
            <a:off x="1524001" y="1092352"/>
            <a:ext cx="9144011" cy="4706085"/>
            <a:chOff x="0" y="491113"/>
            <a:chExt cx="9144011" cy="4706085"/>
          </a:xfrm>
        </p:grpSpPr>
        <p:sp>
          <p:nvSpPr>
            <p:cNvPr id="460" name="Google Shape;460;g2cd9fadb608_0_660"/>
            <p:cNvSpPr/>
            <p:nvPr/>
          </p:nvSpPr>
          <p:spPr>
            <a:xfrm>
              <a:off x="1762048" y="341549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g2cd9fadb608_0_660"/>
            <p:cNvSpPr txBox="1"/>
            <p:nvPr/>
          </p:nvSpPr>
          <p:spPr>
            <a:xfrm>
              <a:off x="2083500" y="3691428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 clusters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Unix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Troubleshooting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languages &amp; tools</a:t>
              </a:r>
              <a:endParaRPr/>
            </a:p>
          </p:txBody>
        </p:sp>
        <p:sp>
          <p:nvSpPr>
            <p:cNvPr id="462" name="Google Shape;462;g2cd9fadb608_0_660"/>
            <p:cNvSpPr/>
            <p:nvPr/>
          </p:nvSpPr>
          <p:spPr>
            <a:xfrm>
              <a:off x="1826971" y="4202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g2cd9fadb608_0_660"/>
            <p:cNvSpPr/>
            <p:nvPr/>
          </p:nvSpPr>
          <p:spPr>
            <a:xfrm>
              <a:off x="0" y="244697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>
                <a:alphaModFix/>
              </a:blip>
              <a:stretch>
                <a:fillRect t="-1999" b="-1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g2cd9fadb608_0_660"/>
            <p:cNvSpPr/>
            <p:nvPr/>
          </p:nvSpPr>
          <p:spPr>
            <a:xfrm>
              <a:off x="1405432" y="398164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g2cd9fadb608_0_660"/>
            <p:cNvSpPr/>
            <p:nvPr/>
          </p:nvSpPr>
          <p:spPr>
            <a:xfrm>
              <a:off x="3522268" y="2433330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g2cd9fadb608_0_660"/>
            <p:cNvSpPr txBox="1"/>
            <p:nvPr/>
          </p:nvSpPr>
          <p:spPr>
            <a:xfrm>
              <a:off x="3843720" y="2709260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Genetics &amp; Biochemistry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Statistics 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Scientific Literature</a:t>
              </a:r>
              <a:endParaRPr/>
            </a:p>
          </p:txBody>
        </p:sp>
        <p:sp>
          <p:nvSpPr>
            <p:cNvPr id="467" name="Google Shape;467;g2cd9fadb608_0_660"/>
            <p:cNvSpPr/>
            <p:nvPr/>
          </p:nvSpPr>
          <p:spPr>
            <a:xfrm>
              <a:off x="4944160" y="396611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g2cd9fadb608_0_660"/>
            <p:cNvSpPr/>
            <p:nvPr/>
          </p:nvSpPr>
          <p:spPr>
            <a:xfrm>
              <a:off x="5291632" y="3412675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 t="-7999" b="-7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g2cd9fadb608_0_660"/>
            <p:cNvSpPr/>
            <p:nvPr/>
          </p:nvSpPr>
          <p:spPr>
            <a:xfrm>
              <a:off x="5339181" y="4210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g2cd9fadb608_0_660"/>
            <p:cNvSpPr/>
            <p:nvPr/>
          </p:nvSpPr>
          <p:spPr>
            <a:xfrm>
              <a:off x="1762048" y="1473281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g2cd9fadb608_0_660"/>
            <p:cNvSpPr txBox="1"/>
            <p:nvPr/>
          </p:nvSpPr>
          <p:spPr>
            <a:xfrm>
              <a:off x="2083500" y="1749211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 writing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Public speaking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Teamwork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"Translating"</a:t>
              </a:r>
              <a:endParaRPr/>
            </a:p>
          </p:txBody>
        </p:sp>
        <p:sp>
          <p:nvSpPr>
            <p:cNvPr id="472" name="Google Shape;472;g2cd9fadb608_0_660"/>
            <p:cNvSpPr/>
            <p:nvPr/>
          </p:nvSpPr>
          <p:spPr>
            <a:xfrm>
              <a:off x="3174796" y="1509989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g2cd9fadb608_0_660"/>
            <p:cNvSpPr/>
            <p:nvPr/>
          </p:nvSpPr>
          <p:spPr>
            <a:xfrm>
              <a:off x="3522268" y="491113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5">
                <a:alphaModFix/>
              </a:blip>
              <a:stretch>
                <a:fillRect l="-18999" r="-1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g2cd9fadb608_0_660"/>
            <p:cNvSpPr/>
            <p:nvPr/>
          </p:nvSpPr>
          <p:spPr>
            <a:xfrm>
              <a:off x="3569817" y="128080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2cd9fadb608_0_660"/>
            <p:cNvSpPr/>
            <p:nvPr/>
          </p:nvSpPr>
          <p:spPr>
            <a:xfrm>
              <a:off x="5291632" y="1470457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g2cd9fadb608_0_660"/>
            <p:cNvSpPr txBox="1"/>
            <p:nvPr/>
          </p:nvSpPr>
          <p:spPr>
            <a:xfrm>
              <a:off x="5613084" y="1746387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Process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Documentation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management</a:t>
              </a:r>
              <a:endParaRPr/>
            </a:p>
          </p:txBody>
        </p:sp>
        <p:sp>
          <p:nvSpPr>
            <p:cNvPr id="477" name="Google Shape;477;g2cd9fadb608_0_660"/>
            <p:cNvSpPr/>
            <p:nvPr/>
          </p:nvSpPr>
          <p:spPr>
            <a:xfrm>
              <a:off x="7076540" y="225685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2cd9fadb608_0_660"/>
            <p:cNvSpPr/>
            <p:nvPr/>
          </p:nvSpPr>
          <p:spPr>
            <a:xfrm>
              <a:off x="7068311" y="2449802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 t="-8999" b="-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g2cd9fadb608_0_660"/>
            <p:cNvSpPr/>
            <p:nvPr/>
          </p:nvSpPr>
          <p:spPr>
            <a:xfrm>
              <a:off x="7487106" y="24813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cd9fadb608_0_6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cd9fadb608_0_685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cd9fadb608_0_685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2cd9fadb608_0_685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cd9fadb608_0_685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Summary</a:t>
            </a:r>
            <a:endParaRPr/>
          </a:p>
        </p:txBody>
      </p:sp>
      <p:grpSp>
        <p:nvGrpSpPr>
          <p:cNvPr id="489" name="Google Shape;489;g2cd9fadb608_0_685"/>
          <p:cNvGrpSpPr/>
          <p:nvPr/>
        </p:nvGrpSpPr>
        <p:grpSpPr>
          <a:xfrm>
            <a:off x="644056" y="3322650"/>
            <a:ext cx="10927877" cy="2275920"/>
            <a:chOff x="0" y="706671"/>
            <a:chExt cx="10927877" cy="2275920"/>
          </a:xfrm>
        </p:grpSpPr>
        <p:sp>
          <p:nvSpPr>
            <p:cNvPr id="490" name="Google Shape;490;g2cd9fadb608_0_685"/>
            <p:cNvSpPr/>
            <p:nvPr/>
          </p:nvSpPr>
          <p:spPr>
            <a:xfrm>
              <a:off x="0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g2cd9fadb608_0_685"/>
            <p:cNvSpPr/>
            <p:nvPr/>
          </p:nvSpPr>
          <p:spPr>
            <a:xfrm>
              <a:off x="341494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g2cd9fadb608_0_685"/>
            <p:cNvSpPr txBox="1"/>
            <p:nvPr/>
          </p:nvSpPr>
          <p:spPr>
            <a:xfrm>
              <a:off x="398656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Genomic diagnoses benefit families with NDDs</a:t>
              </a:r>
              <a:endParaRPr/>
            </a:p>
          </p:txBody>
        </p:sp>
        <p:sp>
          <p:nvSpPr>
            <p:cNvPr id="493" name="Google Shape;493;g2cd9fadb608_0_685"/>
            <p:cNvSpPr/>
            <p:nvPr/>
          </p:nvSpPr>
          <p:spPr>
            <a:xfrm>
              <a:off x="3756441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g2cd9fadb608_0_685"/>
            <p:cNvSpPr/>
            <p:nvPr/>
          </p:nvSpPr>
          <p:spPr>
            <a:xfrm>
              <a:off x="4097935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g2cd9fadb608_0_685"/>
            <p:cNvSpPr txBox="1"/>
            <p:nvPr/>
          </p:nvSpPr>
          <p:spPr>
            <a:xfrm>
              <a:off x="4155097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Long-read sequencing can help identify more structural variants causing NDD</a:t>
              </a:r>
              <a:endParaRPr/>
            </a:p>
          </p:txBody>
        </p:sp>
        <p:sp>
          <p:nvSpPr>
            <p:cNvPr id="496" name="Google Shape;496;g2cd9fadb608_0_685"/>
            <p:cNvSpPr/>
            <p:nvPr/>
          </p:nvSpPr>
          <p:spPr>
            <a:xfrm>
              <a:off x="7512882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g2cd9fadb608_0_685"/>
            <p:cNvSpPr/>
            <p:nvPr/>
          </p:nvSpPr>
          <p:spPr>
            <a:xfrm>
              <a:off x="7854377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g2cd9fadb608_0_685"/>
            <p:cNvSpPr txBox="1"/>
            <p:nvPr/>
          </p:nvSpPr>
          <p:spPr>
            <a:xfrm>
              <a:off x="7911539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expertise needed at many points in the process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7F26-5183-4548-8FA3-D27D6C9B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Helpers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6D40-ACFC-5D40-B960-D72566059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582847"/>
            <a:ext cx="53848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Stephanie Felker, PhD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5CC5B-7280-5E4E-BA60-E8F4E7227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1155" y="582846"/>
            <a:ext cx="53848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Yokshitha</a:t>
            </a:r>
            <a:r>
              <a:rPr lang="en-US" dirty="0"/>
              <a:t> </a:t>
            </a:r>
            <a:r>
              <a:rPr lang="en-US" dirty="0" err="1"/>
              <a:t>Bathula</a:t>
            </a:r>
            <a:r>
              <a:rPr lang="en-US" dirty="0"/>
              <a:t>, 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3C216-DBED-C64F-847E-0333385E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Profile photo of Yokshitha Reddy Bathula">
            <a:extLst>
              <a:ext uri="{FF2B5EF4-FFF2-40B4-BE49-F238E27FC236}">
                <a16:creationId xmlns:a16="http://schemas.microsoft.com/office/drawing/2014/main" id="{C6F23E48-095F-A086-7C5F-11A6E4F4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84" y="1200806"/>
            <a:ext cx="2793318" cy="279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AH graduate student awarded NIH grant to support research at HudsonAlpha –  HudsonAlpha Institute for Biotechnology">
            <a:extLst>
              <a:ext uri="{FF2B5EF4-FFF2-40B4-BE49-F238E27FC236}">
                <a16:creationId xmlns:a16="http://schemas.microsoft.com/office/drawing/2014/main" id="{157C518F-AB6E-AF04-49B6-E3FB0FC1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8" y="1200806"/>
            <a:ext cx="2793317" cy="279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B50BE17-6EA4-C147-E5DE-86BB75BD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85" y="1200806"/>
            <a:ext cx="2793318" cy="279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6ACA7F-BE35-347F-121B-76CEB7C8B7AC}"/>
              </a:ext>
            </a:extLst>
          </p:cNvPr>
          <p:cNvSpPr txBox="1">
            <a:spLocks/>
          </p:cNvSpPr>
          <p:nvPr/>
        </p:nvSpPr>
        <p:spPr>
          <a:xfrm>
            <a:off x="3408214" y="582845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Jared Taylor, MS</a:t>
            </a:r>
          </a:p>
        </p:txBody>
      </p:sp>
    </p:spTree>
    <p:extLst>
      <p:ext uri="{BB962C8B-B14F-4D97-AF65-F5344CB8AC3E}">
        <p14:creationId xmlns:p14="http://schemas.microsoft.com/office/powerpoint/2010/main" val="1682563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4102-01DA-3A4A-98D3-45BC2598F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/>
              <a:t>Bootcamp 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4F59-BEBA-9643-9124-39F9BEBF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6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A4DE-9F53-6449-8CF1-9DD37732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175DF-BE92-3844-8133-48CEA947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Introduce computational biology through:</a:t>
            </a:r>
          </a:p>
          <a:p>
            <a:pPr lvl="1"/>
            <a:r>
              <a:rPr lang="en-US" dirty="0"/>
              <a:t>Discussion of real-world need for computational skills in genomics</a:t>
            </a:r>
          </a:p>
          <a:p>
            <a:pPr lvl="1"/>
            <a:r>
              <a:rPr lang="en-US" dirty="0"/>
              <a:t>Hands-on lessons from the Software Carpentry in R &amp; Unix Shell</a:t>
            </a:r>
          </a:p>
          <a:p>
            <a:r>
              <a:rPr lang="en-US" dirty="0"/>
              <a:t>After today, we will be able to:</a:t>
            </a:r>
          </a:p>
          <a:p>
            <a:pPr lvl="1"/>
            <a:r>
              <a:rPr lang="en-US" dirty="0"/>
              <a:t>Navigate files and folders on a Unix system</a:t>
            </a:r>
          </a:p>
          <a:p>
            <a:pPr lvl="1"/>
            <a:r>
              <a:rPr lang="en-US" dirty="0"/>
              <a:t>Create, copy, move, delete, and find files and folders</a:t>
            </a:r>
          </a:p>
          <a:p>
            <a:pPr lvl="1"/>
            <a:r>
              <a:rPr lang="en-US" dirty="0"/>
              <a:t>Record work in a computational lab notebook</a:t>
            </a:r>
          </a:p>
          <a:p>
            <a:r>
              <a:rPr lang="en-US" dirty="0"/>
              <a:t>After tomorrow we will be able to:</a:t>
            </a:r>
          </a:p>
          <a:p>
            <a:pPr lvl="1"/>
            <a:r>
              <a:rPr lang="en-US" dirty="0"/>
              <a:t>Read and manipulate data in the R programming language</a:t>
            </a:r>
          </a:p>
          <a:p>
            <a:pPr lvl="1"/>
            <a:r>
              <a:rPr lang="en-US" dirty="0"/>
              <a:t>Use programming concepts in R: Functions and For Loops </a:t>
            </a:r>
            <a:r>
              <a:rPr lang="en-US" b="1" i="1" dirty="0"/>
              <a:t>*</a:t>
            </a:r>
          </a:p>
          <a:p>
            <a:pPr lvl="1"/>
            <a:r>
              <a:rPr lang="en-US" dirty="0"/>
              <a:t>Know where to learn more and how to ask for help</a:t>
            </a:r>
          </a:p>
          <a:p>
            <a:pPr marL="457200" lvl="1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B589-97D2-C348-A7DC-B4EA585C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71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D788-84E8-174D-93E7-4B27F8A8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F6A0-0961-CD40-8837-6DDFB08A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 concepts -&gt; work exercises -&gt; review together</a:t>
            </a:r>
          </a:p>
          <a:p>
            <a:r>
              <a:rPr lang="en-US" dirty="0"/>
              <a:t>Website has links to reading/example material: </a:t>
            </a:r>
            <a:r>
              <a:rPr lang="en-US" dirty="0">
                <a:hlinkClick r:id="rId2"/>
              </a:rPr>
              <a:t>http://james-lawlor.github.io/biotrain-2024</a:t>
            </a:r>
            <a:endParaRPr lang="en-US" dirty="0"/>
          </a:p>
          <a:p>
            <a:r>
              <a:rPr lang="en-US" dirty="0"/>
              <a:t>Asking questions = better experience for </a:t>
            </a:r>
            <a:r>
              <a:rPr lang="en-US" u="sng" dirty="0"/>
              <a:t>everyone</a:t>
            </a:r>
          </a:p>
          <a:p>
            <a:r>
              <a:rPr lang="en-US" dirty="0"/>
              <a:t>Live feedback with post-its:</a:t>
            </a:r>
          </a:p>
          <a:p>
            <a:pPr lvl="1"/>
            <a:r>
              <a:rPr lang="en-US" dirty="0">
                <a:solidFill>
                  <a:srgbClr val="039A01"/>
                </a:solidFill>
              </a:rPr>
              <a:t>Green post-it on computer: The pace is good and I’m keeping up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Red post-it on computer: I’d like a helper / Slow down!</a:t>
            </a:r>
          </a:p>
          <a:p>
            <a:r>
              <a:rPr lang="en-US" dirty="0"/>
              <a:t>Helpers:</a:t>
            </a:r>
            <a:br>
              <a:rPr lang="en-US" dirty="0"/>
            </a:br>
            <a:r>
              <a:rPr lang="en-US" dirty="0"/>
              <a:t>Experienced helpers are available for one-on-one help as we’re 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82E42-A86E-3949-8354-7931723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85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97A7-5EF0-BE47-8702-69842C16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Unix and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B7AD-7997-EC46-98D1-10F207FB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lets us access high-performance computing environments and industry-standard software</a:t>
            </a:r>
          </a:p>
          <a:p>
            <a:r>
              <a:rPr lang="en-US" dirty="0"/>
              <a:t>Easy way to introduce fundamental concepts about programming and computers:</a:t>
            </a:r>
          </a:p>
          <a:p>
            <a:pPr lvl="1"/>
            <a:r>
              <a:rPr lang="en-US" dirty="0"/>
              <a:t>Let the computer do the work for you instead of repeating yourself</a:t>
            </a:r>
          </a:p>
          <a:p>
            <a:pPr lvl="1"/>
            <a:r>
              <a:rPr lang="en-US" dirty="0"/>
              <a:t>Save your </a:t>
            </a:r>
            <a:r>
              <a:rPr lang="en-US" dirty="0">
                <a:solidFill>
                  <a:schemeClr val="tx2"/>
                </a:solidFill>
              </a:rPr>
              <a:t>“program” </a:t>
            </a:r>
            <a:r>
              <a:rPr lang="en-US" dirty="0"/>
              <a:t>so you can re-use it later</a:t>
            </a:r>
          </a:p>
          <a:p>
            <a:pPr lvl="1"/>
            <a:r>
              <a:rPr lang="en-US" dirty="0"/>
              <a:t>Learn to combine small tools into a more complex behavior</a:t>
            </a:r>
          </a:p>
          <a:p>
            <a:pPr lvl="1"/>
            <a:r>
              <a:rPr lang="en-US" dirty="0"/>
              <a:t>Learn to troubleshoot problems (of any kind)</a:t>
            </a:r>
          </a:p>
          <a:p>
            <a:r>
              <a:rPr lang="en-US" b="1" u="sng" dirty="0"/>
              <a:t>A little hands-on experience goes a long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837BD-FB93-C240-972D-E45E440C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44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8D2A-10F9-0A49-12FC-3034E246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3C779-44D6-2352-3D8D-F206B67E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We will use the program Git Bash to access the Unix shell</a:t>
            </a:r>
          </a:p>
          <a:p>
            <a:r>
              <a:rPr lang="en-US" dirty="0"/>
              <a:t>Copy &amp; Paste:</a:t>
            </a:r>
          </a:p>
          <a:p>
            <a:pPr lvl="1"/>
            <a:r>
              <a:rPr lang="en-US" dirty="0"/>
              <a:t>On windows, you are used to </a:t>
            </a:r>
            <a:r>
              <a:rPr lang="en-US" dirty="0" err="1"/>
              <a:t>ctrl+c</a:t>
            </a:r>
            <a:r>
              <a:rPr lang="en-US" dirty="0"/>
              <a:t> and </a:t>
            </a:r>
            <a:r>
              <a:rPr lang="en-US" dirty="0" err="1"/>
              <a:t>ctrl+v</a:t>
            </a:r>
            <a:r>
              <a:rPr lang="en-US" dirty="0"/>
              <a:t> to copy and paste. This will not work in Git-Bash window because </a:t>
            </a:r>
            <a:r>
              <a:rPr lang="en-US" dirty="0" err="1"/>
              <a:t>ctrl+c</a:t>
            </a:r>
            <a:r>
              <a:rPr lang="en-US" dirty="0"/>
              <a:t> and </a:t>
            </a:r>
            <a:r>
              <a:rPr lang="en-US" dirty="0" err="1"/>
              <a:t>ctrl+v</a:t>
            </a:r>
            <a:r>
              <a:rPr lang="en-US" dirty="0"/>
              <a:t> have different meanings in Unix</a:t>
            </a:r>
          </a:p>
          <a:p>
            <a:pPr lvl="1"/>
            <a:r>
              <a:rPr lang="en-US" dirty="0"/>
              <a:t>To copy:</a:t>
            </a:r>
          </a:p>
          <a:p>
            <a:pPr lvl="2"/>
            <a:r>
              <a:rPr lang="en-US" dirty="0"/>
              <a:t>Select text in the git-bash window with the mouse, and it will automatically be copied</a:t>
            </a:r>
          </a:p>
          <a:p>
            <a:pPr lvl="2"/>
            <a:r>
              <a:rPr lang="en-US" dirty="0"/>
              <a:t>Or, use the right-click menu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ctrl+insert</a:t>
            </a:r>
            <a:r>
              <a:rPr lang="en-US" dirty="0"/>
              <a:t> (some laptops may not have this as a separate key)</a:t>
            </a:r>
          </a:p>
          <a:p>
            <a:pPr lvl="1"/>
            <a:r>
              <a:rPr lang="en-US" dirty="0"/>
              <a:t>To paste:</a:t>
            </a:r>
          </a:p>
          <a:p>
            <a:pPr lvl="2"/>
            <a:r>
              <a:rPr lang="en-US" dirty="0"/>
              <a:t>Click with the middle mouse button</a:t>
            </a:r>
          </a:p>
          <a:p>
            <a:pPr lvl="2"/>
            <a:r>
              <a:rPr lang="en-US" dirty="0"/>
              <a:t>Or, use the right-click menu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shift+insert</a:t>
            </a:r>
            <a:r>
              <a:rPr lang="en-US" dirty="0"/>
              <a:t> (some laptops may not have this as a separate key)</a:t>
            </a:r>
          </a:p>
          <a:p>
            <a:r>
              <a:rPr lang="en-US" dirty="0"/>
              <a:t>Git-Bash represents Windows-style paths (with backslashes, \), like C:\Users\James, in the Unix style (with forward slashes, /), like /c/Users/James</a:t>
            </a:r>
          </a:p>
          <a:p>
            <a:r>
              <a:rPr lang="en-US" dirty="0"/>
              <a:t>The ls command should work on Git-Bash, but if not, use </a:t>
            </a:r>
            <a:r>
              <a:rPr lang="en-US" dirty="0" err="1"/>
              <a:t>dir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99A0C-24F8-C228-C70E-CB1F6D76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68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BAD7-771F-97D5-B8AE-EA48EED2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3A964-4117-0DAB-6050-49A2EA2CE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We will use the program Terminal to access the Unix shell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Everyone on mac, together let’s open terminal and type bash to make sure we’re set </a:t>
            </a:r>
            <a:r>
              <a:rPr lang="en-US"/>
              <a:t>up correctly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 dirty="0"/>
          </a:p>
          <a:p>
            <a:r>
              <a:rPr lang="en-US" dirty="0"/>
              <a:t>If you’re used to </a:t>
            </a:r>
            <a:r>
              <a:rPr lang="en-US" b="1" dirty="0"/>
              <a:t>Windows</a:t>
            </a:r>
            <a:r>
              <a:rPr lang="en-US" dirty="0"/>
              <a:t> </a:t>
            </a:r>
            <a:r>
              <a:rPr lang="en-US" b="1" dirty="0" err="1"/>
              <a:t>Control+C</a:t>
            </a:r>
            <a:r>
              <a:rPr lang="en-US" b="1" dirty="0"/>
              <a:t> and </a:t>
            </a:r>
            <a:r>
              <a:rPr lang="en-US" b="1" dirty="0" err="1"/>
              <a:t>Control+V</a:t>
            </a:r>
            <a:r>
              <a:rPr lang="en-US" dirty="0"/>
              <a:t> remember that Mac uses </a:t>
            </a:r>
            <a:r>
              <a:rPr lang="en-US" b="1" dirty="0" err="1"/>
              <a:t>Command+C</a:t>
            </a:r>
            <a:r>
              <a:rPr lang="en-US" b="1" dirty="0"/>
              <a:t> and </a:t>
            </a:r>
            <a:r>
              <a:rPr lang="en-US" b="1" dirty="0" err="1"/>
              <a:t>Command+V</a:t>
            </a:r>
            <a:endParaRPr lang="en-US" dirty="0"/>
          </a:p>
          <a:p>
            <a:r>
              <a:rPr lang="en-US" dirty="0"/>
              <a:t>Command-C and Command-V work as usual in Terminal</a:t>
            </a:r>
          </a:p>
          <a:p>
            <a:r>
              <a:rPr lang="en-US" dirty="0"/>
              <a:t>1. A few years ago, MacOS changed the default shell to `</a:t>
            </a:r>
            <a:r>
              <a:rPr lang="en-US" dirty="0" err="1"/>
              <a:t>zsh</a:t>
            </a:r>
            <a:r>
              <a:rPr lang="en-US" dirty="0"/>
              <a:t>` instead of `bash`. The two are similar, but for clarity we will use bash.</a:t>
            </a:r>
          </a:p>
          <a:p>
            <a:pPr lvl="1"/>
            <a:r>
              <a:rPr lang="en-US" dirty="0"/>
              <a:t>2. Open the Terminal app</a:t>
            </a:r>
          </a:p>
          <a:p>
            <a:pPr lvl="1"/>
            <a:r>
              <a:rPr lang="en-US" dirty="0"/>
              <a:t>3. At the prompt, type `bash` and hit enter. Make sure to do this every time you open the terminal. </a:t>
            </a:r>
          </a:p>
          <a:p>
            <a:pPr lvl="1"/>
            <a:r>
              <a:rPr lang="en-US" dirty="0"/>
              <a:t>4. If you want to change your default shell to bash, so that you don't have to type the bash command every time you use terminal, follow steps 5-8.</a:t>
            </a:r>
          </a:p>
          <a:p>
            <a:pPr lvl="1"/>
            <a:r>
              <a:rPr lang="en-US" dirty="0"/>
              <a:t>5. At the prompt, type `</a:t>
            </a:r>
            <a:r>
              <a:rPr lang="en-US" dirty="0" err="1"/>
              <a:t>chsh</a:t>
            </a:r>
            <a:r>
              <a:rPr lang="en-US" dirty="0"/>
              <a:t> -s /bin/bash` and hit enter. You should see "changing shell for &lt;username&gt;"</a:t>
            </a:r>
          </a:p>
          <a:p>
            <a:pPr lvl="1"/>
            <a:r>
              <a:rPr lang="en-US" dirty="0"/>
              <a:t>6. You will be asked to enter your password, then hit enter. If there are no errors, you will be back at the prompt.</a:t>
            </a:r>
          </a:p>
          <a:p>
            <a:pPr lvl="1"/>
            <a:r>
              <a:rPr lang="en-US" dirty="0"/>
              <a:t>7. Close Terminal and then re-open. You should see in the title bar of the window that it says "Terminal -- -bash"</a:t>
            </a:r>
          </a:p>
          <a:p>
            <a:pPr lvl="1"/>
            <a:r>
              <a:rPr lang="en-US" dirty="0"/>
              <a:t>8. **Note**: This change will persist for your user profile. If you want to change it back after the bootcamp, you will use the command `</a:t>
            </a:r>
            <a:r>
              <a:rPr lang="en-US" dirty="0" err="1"/>
              <a:t>chsh</a:t>
            </a:r>
            <a:r>
              <a:rPr lang="en-US" dirty="0"/>
              <a:t> -s /bin/</a:t>
            </a:r>
            <a:r>
              <a:rPr lang="en-US" dirty="0" err="1"/>
              <a:t>zsh</a:t>
            </a:r>
            <a:r>
              <a:rPr lang="en-US" dirty="0"/>
              <a:t>`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E08DD-153F-5BC8-B4FE-23BB9366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66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2A173-C8FE-2347-BFEB-71D3CD26D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~ 10 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262E9-8F71-EB43-BE9B-3CD36BB3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2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C22-4841-EE4C-BA50-9EBBEA10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A4DD-25B6-7340-AA45-BB3C78B7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Computational Biology?</a:t>
            </a:r>
          </a:p>
          <a:p>
            <a:r>
              <a:rPr lang="en-US" dirty="0"/>
              <a:t>Computational Biology in the Cooper Lab</a:t>
            </a:r>
          </a:p>
          <a:p>
            <a:r>
              <a:rPr lang="en-US" dirty="0"/>
              <a:t>Keeping a Computational Lab Notebook</a:t>
            </a:r>
          </a:p>
          <a:p>
            <a:r>
              <a:rPr lang="en-US" dirty="0"/>
              <a:t>Unix Fundamentals</a:t>
            </a:r>
          </a:p>
          <a:p>
            <a:pPr lvl="1"/>
            <a:r>
              <a:rPr lang="en-US" dirty="0"/>
              <a:t>Introducing the Shell</a:t>
            </a:r>
          </a:p>
          <a:p>
            <a:pPr lvl="1"/>
            <a:r>
              <a:rPr lang="en-US" dirty="0"/>
              <a:t>Navigating Files and Directories </a:t>
            </a:r>
          </a:p>
          <a:p>
            <a:pPr lvl="1"/>
            <a:r>
              <a:rPr lang="en-US" dirty="0"/>
              <a:t>Working With Files and Directories</a:t>
            </a:r>
          </a:p>
          <a:p>
            <a:pPr lvl="1"/>
            <a:r>
              <a:rPr lang="en-US" dirty="0"/>
              <a:t>Pipes, Filters, and Loops (brief overview of advanced topics)</a:t>
            </a:r>
          </a:p>
          <a:p>
            <a:r>
              <a:rPr lang="en-US" dirty="0"/>
              <a:t>Continued Learning: Where to go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83D5-E9E1-A34D-B67C-C92B128D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8ABE-BA47-4749-812E-F603F87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35786-8D73-4042-8813-375E7034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Computational Biology Examples from Stephanie Felker</a:t>
            </a:r>
          </a:p>
          <a:p>
            <a:r>
              <a:rPr lang="en-US" dirty="0"/>
              <a:t>Bootcamp Intro</a:t>
            </a:r>
          </a:p>
          <a:p>
            <a:pPr lvl="1"/>
            <a:r>
              <a:rPr lang="en-US" dirty="0"/>
              <a:t>Goals </a:t>
            </a:r>
          </a:p>
          <a:p>
            <a:pPr lvl="1"/>
            <a:r>
              <a:rPr lang="en-US" dirty="0"/>
              <a:t>Helpers &amp; Post-Its</a:t>
            </a:r>
          </a:p>
          <a:p>
            <a:pPr lvl="1"/>
            <a:r>
              <a:rPr lang="en-US" dirty="0"/>
              <a:t>Why learn Unix &amp; R?</a:t>
            </a:r>
          </a:p>
          <a:p>
            <a:r>
              <a:rPr lang="en-US" dirty="0"/>
              <a:t>Programming with R</a:t>
            </a:r>
          </a:p>
          <a:p>
            <a:pPr lvl="1"/>
            <a:r>
              <a:rPr lang="en-US" dirty="0"/>
              <a:t>Analyzing Biology Data</a:t>
            </a:r>
          </a:p>
          <a:p>
            <a:pPr lvl="1"/>
            <a:r>
              <a:rPr lang="en-US" dirty="0"/>
              <a:t>Writing Functions</a:t>
            </a:r>
          </a:p>
          <a:p>
            <a:pPr lvl="1"/>
            <a:r>
              <a:rPr lang="en-US" dirty="0"/>
              <a:t>Using For Loops to Analyze Multiple Data Sets</a:t>
            </a:r>
          </a:p>
          <a:p>
            <a:r>
              <a:rPr lang="en-US" dirty="0"/>
              <a:t>Getting Programming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07F76-D246-CE4F-A898-EAE7D466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Introduction to Biology with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A914D8-7AA3-3B47-8492-F3B982AF7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r>
              <a:rPr lang="en-US" dirty="0"/>
              <a:t>James Lawlor &amp; Ashlyn Anderson</a:t>
            </a:r>
          </a:p>
        </p:txBody>
      </p:sp>
    </p:spTree>
    <p:extLst>
      <p:ext uri="{BB962C8B-B14F-4D97-AF65-F5344CB8AC3E}">
        <p14:creationId xmlns:p14="http://schemas.microsoft.com/office/powerpoint/2010/main" val="403390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9039-A3BE-594F-B966-5BBC1A9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computational biology?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7F8D-7749-9C4B-9F8D-850B4474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“Computational biology and bioinformatics is an interdisciplinary field that </a:t>
            </a:r>
            <a:r>
              <a:rPr lang="en-US" b="1" dirty="0"/>
              <a:t>develops and applies computational methods to </a:t>
            </a:r>
            <a:r>
              <a:rPr lang="en-US" dirty="0"/>
              <a:t>analyze large collections of </a:t>
            </a:r>
            <a:r>
              <a:rPr lang="en-US" b="1" dirty="0"/>
              <a:t>biological data</a:t>
            </a:r>
            <a:r>
              <a:rPr lang="en-US" dirty="0"/>
              <a:t>, such as genetic sequences, cell populations or protein samples, to </a:t>
            </a:r>
            <a:r>
              <a:rPr lang="en-US" b="1" dirty="0"/>
              <a:t>make new predictions or discover new biology</a:t>
            </a:r>
            <a:r>
              <a:rPr lang="en-US" dirty="0"/>
              <a:t>.”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Nature.com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B4BD-6139-824A-81FF-ACEACA69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7E76D-45FC-CF43-9DDF-9E1DF7A28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 </a:t>
            </a:r>
            <a:r>
              <a:rPr lang="en-US" b="1" dirty="0"/>
              <a:t>computational tools</a:t>
            </a:r>
            <a:endParaRPr lang="en-US" dirty="0"/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Mathematical models &amp; machine learning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Physics simulations</a:t>
            </a:r>
          </a:p>
          <a:p>
            <a:r>
              <a:rPr lang="en-US" dirty="0"/>
              <a:t>To </a:t>
            </a:r>
            <a:r>
              <a:rPr lang="en-US" b="1" dirty="0"/>
              <a:t>analyze huge sets of data</a:t>
            </a:r>
            <a:endParaRPr lang="en-US" dirty="0"/>
          </a:p>
          <a:p>
            <a:pPr lvl="1"/>
            <a:r>
              <a:rPr lang="en-US" dirty="0"/>
              <a:t>Genome sequencing </a:t>
            </a:r>
          </a:p>
          <a:p>
            <a:pPr lvl="1"/>
            <a:r>
              <a:rPr lang="en-US" dirty="0"/>
              <a:t>Protein modeling</a:t>
            </a:r>
          </a:p>
          <a:p>
            <a:r>
              <a:rPr lang="en-US" dirty="0"/>
              <a:t>And </a:t>
            </a:r>
            <a:r>
              <a:rPr lang="en-US" b="1" dirty="0"/>
              <a:t>answer biological questions</a:t>
            </a:r>
            <a:endParaRPr lang="en-US" dirty="0"/>
          </a:p>
          <a:p>
            <a:pPr lvl="1"/>
            <a:r>
              <a:rPr lang="en-US" dirty="0"/>
              <a:t>How does this gene work?</a:t>
            </a:r>
          </a:p>
          <a:p>
            <a:pPr lvl="1"/>
            <a:r>
              <a:rPr lang="en-US" dirty="0"/>
              <a:t>Does this disease have a genetic pattern?</a:t>
            </a:r>
          </a:p>
          <a:p>
            <a:pPr lvl="1"/>
            <a:r>
              <a:rPr lang="en-US" dirty="0"/>
              <a:t>How are these species related?</a:t>
            </a:r>
          </a:p>
          <a:p>
            <a:pPr lvl="1"/>
            <a:r>
              <a:rPr lang="en-US" dirty="0"/>
              <a:t>What makes a liver cell different from a brain cell?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5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44102</TotalTime>
  <Words>1922</Words>
  <Application>Microsoft Macintosh PowerPoint</Application>
  <PresentationFormat>Widescreen</PresentationFormat>
  <Paragraphs>342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Avenir</vt:lpstr>
      <vt:lpstr>Calibri</vt:lpstr>
      <vt:lpstr>Courier New</vt:lpstr>
      <vt:lpstr>Office Theme</vt:lpstr>
      <vt:lpstr>HudsonAlpha BioTrain Computational Bootcamp</vt:lpstr>
      <vt:lpstr>Computer Setup</vt:lpstr>
      <vt:lpstr>Your Instructors</vt:lpstr>
      <vt:lpstr>Your Helpers</vt:lpstr>
      <vt:lpstr>Wednesday Agenda</vt:lpstr>
      <vt:lpstr>Thursday Agenda</vt:lpstr>
      <vt:lpstr>Introduction to Biology with Computers</vt:lpstr>
      <vt:lpstr>What is computational biology?</vt:lpstr>
      <vt:lpstr>In other words…</vt:lpstr>
      <vt:lpstr>PowerPoint Presentation</vt:lpstr>
      <vt:lpstr>Terminology</vt:lpstr>
      <vt:lpstr>The bottom line:</vt:lpstr>
      <vt:lpstr>Solving Neurodevelopmental Disorders</vt:lpstr>
      <vt:lpstr>Greg Cooper Lab</vt:lpstr>
      <vt:lpstr>Me</vt:lpstr>
      <vt:lpstr>Neurodevelopmental Disorders (NDD)s</vt:lpstr>
      <vt:lpstr>Why?</vt:lpstr>
      <vt:lpstr>Disease-gene relationships are critical to scientific advancement &amp; treatment</vt:lpstr>
      <vt:lpstr>PowerPoint Presentation</vt:lpstr>
      <vt:lpstr>Best-understood variants alter proteins</vt:lpstr>
      <vt:lpstr>Structural Variants Cause Many NDDs</vt:lpstr>
      <vt:lpstr>Genome Sequencing (Short Read / Illumina)</vt:lpstr>
      <vt:lpstr>Long Read / PacBio</vt:lpstr>
      <vt:lpstr>“Variant Calling” or “Genotyping”: Data -&gt; Description</vt:lpstr>
      <vt:lpstr>PowerPoint Presentation</vt:lpstr>
      <vt:lpstr>Assess Evidence</vt:lpstr>
      <vt:lpstr>Benefits of Long-Read sequencing</vt:lpstr>
      <vt:lpstr>Long Read SV Examples</vt:lpstr>
      <vt:lpstr>PowerPoint Presentation</vt:lpstr>
      <vt:lpstr>PowerPoint Presentation</vt:lpstr>
      <vt:lpstr>My Role</vt:lpstr>
      <vt:lpstr>Computational Biology / Bioinformatics</vt:lpstr>
      <vt:lpstr>PowerPoint Presentation</vt:lpstr>
      <vt:lpstr>Picturing the Whole Process</vt:lpstr>
      <vt:lpstr>PowerPoint Presentation</vt:lpstr>
      <vt:lpstr>WGS Computational Workflow</vt:lpstr>
      <vt:lpstr>My Trajectory</vt:lpstr>
      <vt:lpstr>Critical Skills</vt:lpstr>
      <vt:lpstr>Summary</vt:lpstr>
      <vt:lpstr>Bootcamp Intro</vt:lpstr>
      <vt:lpstr>Goals</vt:lpstr>
      <vt:lpstr>Flow</vt:lpstr>
      <vt:lpstr>Why learn Unix and R?</vt:lpstr>
      <vt:lpstr>Windows Gotchas</vt:lpstr>
      <vt:lpstr>Mac Gotchas</vt:lpstr>
      <vt:lpstr>~ 10 minute Break</vt:lpstr>
    </vt:vector>
  </TitlesOfParts>
  <Company>HudsonAlpha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Miller</dc:creator>
  <cp:lastModifiedBy>James Lawlor</cp:lastModifiedBy>
  <cp:revision>212</cp:revision>
  <dcterms:created xsi:type="dcterms:W3CDTF">2014-08-01T20:57:50Z</dcterms:created>
  <dcterms:modified xsi:type="dcterms:W3CDTF">2025-05-22T21:46:39Z</dcterms:modified>
</cp:coreProperties>
</file>